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3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308" r:id="rId3"/>
    <p:sldId id="281" r:id="rId4"/>
    <p:sldId id="279" r:id="rId5"/>
    <p:sldId id="282" r:id="rId6"/>
    <p:sldId id="288" r:id="rId7"/>
    <p:sldId id="297" r:id="rId8"/>
    <p:sldId id="283" r:id="rId9"/>
    <p:sldId id="309" r:id="rId10"/>
    <p:sldId id="313" r:id="rId11"/>
    <p:sldId id="310" r:id="rId12"/>
    <p:sldId id="311" r:id="rId13"/>
    <p:sldId id="312" r:id="rId14"/>
    <p:sldId id="307" r:id="rId15"/>
    <p:sldId id="284" r:id="rId16"/>
    <p:sldId id="298" r:id="rId17"/>
    <p:sldId id="290" r:id="rId18"/>
    <p:sldId id="315" r:id="rId19"/>
    <p:sldId id="317" r:id="rId20"/>
    <p:sldId id="276" r:id="rId21"/>
    <p:sldId id="280" r:id="rId22"/>
    <p:sldId id="289" r:id="rId23"/>
    <p:sldId id="302" r:id="rId24"/>
    <p:sldId id="301" r:id="rId25"/>
    <p:sldId id="278" r:id="rId26"/>
    <p:sldId id="291" r:id="rId27"/>
    <p:sldId id="303" r:id="rId28"/>
    <p:sldId id="304" r:id="rId29"/>
    <p:sldId id="292" r:id="rId30"/>
    <p:sldId id="305" r:id="rId31"/>
    <p:sldId id="306" r:id="rId32"/>
    <p:sldId id="294" r:id="rId33"/>
    <p:sldId id="285" r:id="rId34"/>
    <p:sldId id="31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2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20.emf"/><Relationship Id="rId2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20.emf"/><Relationship Id="rId2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67715-DDB8-2B4C-916B-B3850BE4DD4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523BE-8E68-4541-9D39-3ADB28B87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6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27167-099B-4A43-A528-90525D5DA1BF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9B432-8A72-D14C-A7E8-D98321A60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56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6425-C798-FE41-B669-A9365991780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8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F5C7F6-1F71-5545-B7E4-3C9BFD1848E7}" type="slidenum">
              <a:rPr lang="en-GB"/>
              <a:pPr>
                <a:defRPr/>
              </a:pPr>
              <a:t>18</a:t>
            </a:fld>
            <a:endParaRPr lang="en-GB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11459D-0BA9-9442-AF53-AA564FAFD328}" type="slidenum">
              <a:rPr lang="en-GB"/>
              <a:pPr>
                <a:defRPr/>
              </a:pPr>
              <a:t>19</a:t>
            </a:fld>
            <a:endParaRPr lang="en-GB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AC86B1-9E24-4544-B63B-6281CFAB9E08}" type="slidenum">
              <a:rPr lang="en-GB"/>
              <a:pPr>
                <a:defRPr/>
              </a:pPr>
              <a:t>2</a:t>
            </a:fld>
            <a:endParaRPr lang="en-GB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9B432-8A72-D14C-A7E8-D98321A602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3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678521-A647-1248-B341-891E4E72856F}" type="slidenum">
              <a:rPr lang="en-GB"/>
              <a:pPr>
                <a:defRPr/>
              </a:pPr>
              <a:t>9</a:t>
            </a:fld>
            <a:endParaRPr lang="en-GB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678521-A647-1248-B341-891E4E72856F}" type="slidenum">
              <a:rPr lang="en-GB"/>
              <a:pPr>
                <a:defRPr/>
              </a:pPr>
              <a:t>10</a:t>
            </a:fld>
            <a:endParaRPr lang="en-GB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B2EAC-CDA7-EE49-8CCB-167C217FF83E}" type="slidenum">
              <a:rPr lang="en-GB"/>
              <a:pPr>
                <a:defRPr/>
              </a:pPr>
              <a:t>11</a:t>
            </a:fld>
            <a:endParaRPr lang="en-GB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C86F78-4252-DD41-901B-C2F668D001A6}" type="slidenum">
              <a:rPr lang="en-GB"/>
              <a:pPr>
                <a:defRPr/>
              </a:pPr>
              <a:t>12</a:t>
            </a:fld>
            <a:endParaRPr lang="en-GB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6C975-7236-5343-B629-A76974621E1F}" type="slidenum">
              <a:rPr lang="en-GB"/>
              <a:pPr>
                <a:defRPr/>
              </a:pPr>
              <a:t>13</a:t>
            </a:fld>
            <a:endParaRPr lang="en-GB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F5C7F6-1F71-5545-B7E4-3C9BFD1848E7}" type="slidenum">
              <a:rPr lang="en-GB"/>
              <a:pPr>
                <a:defRPr/>
              </a:pPr>
              <a:t>17</a:t>
            </a:fld>
            <a:endParaRPr lang="en-GB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7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2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2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9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9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2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3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4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7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0153A-9700-A54D-8A06-7D321033258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D645A-10CA-874C-AB74-605989B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cs.man.ac.uk/~gbrow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16.emf"/><Relationship Id="rId13" Type="http://schemas.openxmlformats.org/officeDocument/2006/relationships/oleObject" Target="../embeddings/oleObject26.bin"/><Relationship Id="rId14" Type="http://schemas.openxmlformats.org/officeDocument/2006/relationships/oleObject" Target="../embeddings/oleObject27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1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17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.w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Relationship Id="rId3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9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oleObject" Target="../embeddings/oleObject6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17.emf"/><Relationship Id="rId13" Type="http://schemas.openxmlformats.org/officeDocument/2006/relationships/oleObject" Target="../embeddings/oleObject12.bin"/><Relationship Id="rId14" Type="http://schemas.openxmlformats.org/officeDocument/2006/relationships/image" Target="../media/image18.emf"/><Relationship Id="rId15" Type="http://schemas.openxmlformats.org/officeDocument/2006/relationships/oleObject" Target="../embeddings/oleObject13.bin"/><Relationship Id="rId16" Type="http://schemas.openxmlformats.org/officeDocument/2006/relationships/image" Target="../media/image1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oleObject" Target="../embeddings/oleObject18.bin"/><Relationship Id="rId13" Type="http://schemas.openxmlformats.org/officeDocument/2006/relationships/image" Target="../media/image16.emf"/><Relationship Id="rId14" Type="http://schemas.openxmlformats.org/officeDocument/2006/relationships/oleObject" Target="../embeddings/oleObject19.bin"/><Relationship Id="rId15" Type="http://schemas.openxmlformats.org/officeDocument/2006/relationships/oleObject" Target="../embeddings/oleObject20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17.emf"/><Relationship Id="rId10" Type="http://schemas.openxmlformats.org/officeDocument/2006/relationships/oleObject" Target="../embeddings/oleObject17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92901" y="1660433"/>
            <a:ext cx="8703388" cy="758034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COM24111: Machine Learning</a:t>
            </a:r>
            <a:br>
              <a:rPr lang="en-US" sz="2400" i="1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Decision Trees</a:t>
            </a:r>
            <a:endParaRPr lang="en-US" sz="20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9267" y="2925179"/>
            <a:ext cx="9017000" cy="1752600"/>
          </a:xfrm>
        </p:spPr>
        <p:txBody>
          <a:bodyPr/>
          <a:lstStyle/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smtClean="0"/>
              <a:t>Gavin Brown</a:t>
            </a:r>
          </a:p>
          <a:p>
            <a:r>
              <a:rPr lang="en-US" sz="2000" dirty="0" smtClean="0">
                <a:hlinkClick r:id="rId3"/>
              </a:rPr>
              <a:t>www.cs.man.ac.uk/~gbrown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3439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Line 3"/>
          <p:cNvSpPr>
            <a:spLocks noChangeShapeType="1"/>
          </p:cNvSpPr>
          <p:nvPr/>
        </p:nvSpPr>
        <p:spPr bwMode="auto">
          <a:xfrm flipH="1" flipV="1">
            <a:off x="898526" y="2924176"/>
            <a:ext cx="1588" cy="316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7828" name="Line 4"/>
          <p:cNvSpPr>
            <a:spLocks noChangeShapeType="1"/>
          </p:cNvSpPr>
          <p:nvPr/>
        </p:nvSpPr>
        <p:spPr bwMode="auto">
          <a:xfrm flipV="1">
            <a:off x="900114" y="6091238"/>
            <a:ext cx="35274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49155" name="Group 32"/>
          <p:cNvGrpSpPr>
            <a:grpSpLocks/>
          </p:cNvGrpSpPr>
          <p:nvPr/>
        </p:nvGrpSpPr>
        <p:grpSpPr bwMode="auto">
          <a:xfrm>
            <a:off x="1258889" y="3213100"/>
            <a:ext cx="936625" cy="863600"/>
            <a:chOff x="748" y="1979"/>
            <a:chExt cx="771" cy="679"/>
          </a:xfrm>
        </p:grpSpPr>
        <p:grpSp>
          <p:nvGrpSpPr>
            <p:cNvPr id="49165" name="Group 5"/>
            <p:cNvGrpSpPr>
              <a:grpSpLocks/>
            </p:cNvGrpSpPr>
            <p:nvPr/>
          </p:nvGrpSpPr>
          <p:grpSpPr bwMode="auto">
            <a:xfrm>
              <a:off x="884" y="1979"/>
              <a:ext cx="91" cy="91"/>
              <a:chOff x="521" y="2160"/>
              <a:chExt cx="91" cy="91"/>
            </a:xfrm>
          </p:grpSpPr>
          <p:sp>
            <p:nvSpPr>
              <p:cNvPr id="77830" name="Line 6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31" name="Line 7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9166" name="Group 8"/>
            <p:cNvGrpSpPr>
              <a:grpSpLocks/>
            </p:cNvGrpSpPr>
            <p:nvPr/>
          </p:nvGrpSpPr>
          <p:grpSpPr bwMode="auto">
            <a:xfrm>
              <a:off x="1292" y="2024"/>
              <a:ext cx="91" cy="91"/>
              <a:chOff x="521" y="2160"/>
              <a:chExt cx="91" cy="91"/>
            </a:xfrm>
          </p:grpSpPr>
          <p:sp>
            <p:nvSpPr>
              <p:cNvPr id="77833" name="Line 9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34" name="Line 10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9167" name="Group 19"/>
            <p:cNvGrpSpPr>
              <a:grpSpLocks/>
            </p:cNvGrpSpPr>
            <p:nvPr/>
          </p:nvGrpSpPr>
          <p:grpSpPr bwMode="auto">
            <a:xfrm>
              <a:off x="748" y="2295"/>
              <a:ext cx="91" cy="91"/>
              <a:chOff x="521" y="2160"/>
              <a:chExt cx="91" cy="91"/>
            </a:xfrm>
          </p:grpSpPr>
          <p:sp>
            <p:nvSpPr>
              <p:cNvPr id="77844" name="Line 20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45" name="Line 21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9168" name="Group 22"/>
            <p:cNvGrpSpPr>
              <a:grpSpLocks/>
            </p:cNvGrpSpPr>
            <p:nvPr/>
          </p:nvGrpSpPr>
          <p:grpSpPr bwMode="auto">
            <a:xfrm>
              <a:off x="748" y="2522"/>
              <a:ext cx="91" cy="91"/>
              <a:chOff x="521" y="2160"/>
              <a:chExt cx="91" cy="91"/>
            </a:xfrm>
          </p:grpSpPr>
          <p:sp>
            <p:nvSpPr>
              <p:cNvPr id="77847" name="Line 23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48" name="Line 24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9169" name="Group 25"/>
            <p:cNvGrpSpPr>
              <a:grpSpLocks/>
            </p:cNvGrpSpPr>
            <p:nvPr/>
          </p:nvGrpSpPr>
          <p:grpSpPr bwMode="auto">
            <a:xfrm>
              <a:off x="1156" y="2567"/>
              <a:ext cx="91" cy="91"/>
              <a:chOff x="521" y="2160"/>
              <a:chExt cx="91" cy="91"/>
            </a:xfrm>
          </p:grpSpPr>
          <p:sp>
            <p:nvSpPr>
              <p:cNvPr id="77850" name="Line 26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51" name="Line 27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9170" name="Group 28"/>
            <p:cNvGrpSpPr>
              <a:grpSpLocks/>
            </p:cNvGrpSpPr>
            <p:nvPr/>
          </p:nvGrpSpPr>
          <p:grpSpPr bwMode="auto">
            <a:xfrm>
              <a:off x="1428" y="2386"/>
              <a:ext cx="91" cy="91"/>
              <a:chOff x="521" y="2160"/>
              <a:chExt cx="91" cy="91"/>
            </a:xfrm>
          </p:grpSpPr>
          <p:sp>
            <p:nvSpPr>
              <p:cNvPr id="77853" name="Line 29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54" name="Line 30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sp>
        <p:nvSpPr>
          <p:cNvPr id="77855" name="Text Box 31"/>
          <p:cNvSpPr txBox="1">
            <a:spLocks noChangeArrowheads="1"/>
          </p:cNvSpPr>
          <p:nvPr/>
        </p:nvSpPr>
        <p:spPr bwMode="auto">
          <a:xfrm>
            <a:off x="179390" y="188913"/>
            <a:ext cx="846137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600" b="0">
                <a:solidFill>
                  <a:srgbClr val="3333FF"/>
                </a:solidFill>
                <a:cs typeface="+mn-cs"/>
              </a:rPr>
              <a:t>The </a:t>
            </a:r>
            <a:r>
              <a:rPr lang="en-GB" sz="2600" b="0" i="1">
                <a:solidFill>
                  <a:srgbClr val="3333FF"/>
                </a:solidFill>
                <a:cs typeface="+mn-cs"/>
              </a:rPr>
              <a:t>most important</a:t>
            </a:r>
            <a:r>
              <a:rPr lang="en-GB" sz="2600" b="0">
                <a:solidFill>
                  <a:srgbClr val="3333FF"/>
                </a:solidFill>
                <a:cs typeface="+mn-cs"/>
              </a:rPr>
              <a:t> concept in Machine Learning</a:t>
            </a:r>
          </a:p>
        </p:txBody>
      </p:sp>
      <p:grpSp>
        <p:nvGrpSpPr>
          <p:cNvPr id="49157" name="Group 34"/>
          <p:cNvGrpSpPr>
            <a:grpSpLocks/>
          </p:cNvGrpSpPr>
          <p:nvPr/>
        </p:nvGrpSpPr>
        <p:grpSpPr bwMode="auto">
          <a:xfrm>
            <a:off x="2628901" y="3500438"/>
            <a:ext cx="1511300" cy="2162175"/>
            <a:chOff x="1656" y="2205"/>
            <a:chExt cx="952" cy="1362"/>
          </a:xfrm>
        </p:grpSpPr>
        <p:sp>
          <p:nvSpPr>
            <p:cNvPr id="77859" name="Oval 35"/>
            <p:cNvSpPr>
              <a:spLocks noChangeArrowheads="1"/>
            </p:cNvSpPr>
            <p:nvPr/>
          </p:nvSpPr>
          <p:spPr bwMode="auto">
            <a:xfrm>
              <a:off x="2058" y="2684"/>
              <a:ext cx="74" cy="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0" name="Oval 36"/>
            <p:cNvSpPr>
              <a:spLocks noChangeArrowheads="1"/>
            </p:cNvSpPr>
            <p:nvPr/>
          </p:nvSpPr>
          <p:spPr bwMode="auto">
            <a:xfrm>
              <a:off x="2425" y="2611"/>
              <a:ext cx="73" cy="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1" name="Oval 37"/>
            <p:cNvSpPr>
              <a:spLocks noChangeArrowheads="1"/>
            </p:cNvSpPr>
            <p:nvPr/>
          </p:nvSpPr>
          <p:spPr bwMode="auto">
            <a:xfrm>
              <a:off x="1949" y="3161"/>
              <a:ext cx="74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2" name="Oval 38"/>
            <p:cNvSpPr>
              <a:spLocks noChangeArrowheads="1"/>
            </p:cNvSpPr>
            <p:nvPr/>
          </p:nvSpPr>
          <p:spPr bwMode="auto">
            <a:xfrm>
              <a:off x="2132" y="3493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3" name="Oval 39"/>
            <p:cNvSpPr>
              <a:spLocks noChangeArrowheads="1"/>
            </p:cNvSpPr>
            <p:nvPr/>
          </p:nvSpPr>
          <p:spPr bwMode="auto">
            <a:xfrm>
              <a:off x="2535" y="3052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4" name="Oval 40"/>
            <p:cNvSpPr>
              <a:spLocks noChangeArrowheads="1"/>
            </p:cNvSpPr>
            <p:nvPr/>
          </p:nvSpPr>
          <p:spPr bwMode="auto">
            <a:xfrm>
              <a:off x="1656" y="3492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5" name="Oval 41"/>
            <p:cNvSpPr>
              <a:spLocks noChangeArrowheads="1"/>
            </p:cNvSpPr>
            <p:nvPr/>
          </p:nvSpPr>
          <p:spPr bwMode="auto">
            <a:xfrm>
              <a:off x="2095" y="2205"/>
              <a:ext cx="74" cy="7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54534" y="2924176"/>
            <a:ext cx="965895" cy="3168650"/>
            <a:chOff x="1754534" y="2924175"/>
            <a:chExt cx="965894" cy="316865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720428" y="2924175"/>
              <a:ext cx="0" cy="1606825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754534" y="4531000"/>
              <a:ext cx="965894" cy="0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754534" y="4531000"/>
              <a:ext cx="0" cy="1561825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643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Line 3"/>
          <p:cNvSpPr>
            <a:spLocks noChangeShapeType="1"/>
          </p:cNvSpPr>
          <p:nvPr/>
        </p:nvSpPr>
        <p:spPr bwMode="auto">
          <a:xfrm flipH="1" flipV="1">
            <a:off x="898526" y="2924176"/>
            <a:ext cx="1588" cy="316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9876" name="Line 4"/>
          <p:cNvSpPr>
            <a:spLocks noChangeShapeType="1"/>
          </p:cNvSpPr>
          <p:nvPr/>
        </p:nvSpPr>
        <p:spPr bwMode="auto">
          <a:xfrm flipV="1">
            <a:off x="900114" y="6091238"/>
            <a:ext cx="35274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9903" name="Rectangle 31"/>
          <p:cNvSpPr>
            <a:spLocks noChangeArrowheads="1"/>
          </p:cNvSpPr>
          <p:nvPr/>
        </p:nvSpPr>
        <p:spPr bwMode="auto">
          <a:xfrm>
            <a:off x="4500564" y="1341439"/>
            <a:ext cx="30153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b="0" i="1">
                <a:latin typeface="Arial" charset="0"/>
                <a:cs typeface="+mn-cs"/>
              </a:rPr>
              <a:t>Looks good so far…</a:t>
            </a:r>
          </a:p>
          <a:p>
            <a:pPr>
              <a:defRPr/>
            </a:pPr>
            <a:endParaRPr lang="en-GB" sz="2400" b="0" i="1">
              <a:latin typeface="Arial" charset="0"/>
              <a:cs typeface="+mn-cs"/>
            </a:endParaRPr>
          </a:p>
        </p:txBody>
      </p:sp>
      <p:sp>
        <p:nvSpPr>
          <p:cNvPr id="79905" name="Text Box 33"/>
          <p:cNvSpPr txBox="1">
            <a:spLocks noChangeArrowheads="1"/>
          </p:cNvSpPr>
          <p:nvPr/>
        </p:nvSpPr>
        <p:spPr bwMode="auto">
          <a:xfrm>
            <a:off x="179390" y="188913"/>
            <a:ext cx="846137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600" b="0">
                <a:solidFill>
                  <a:srgbClr val="3333FF"/>
                </a:solidFill>
                <a:cs typeface="+mn-cs"/>
              </a:rPr>
              <a:t>The </a:t>
            </a:r>
            <a:r>
              <a:rPr lang="en-GB" sz="2600" b="0" i="1">
                <a:solidFill>
                  <a:srgbClr val="3333FF"/>
                </a:solidFill>
                <a:cs typeface="+mn-cs"/>
              </a:rPr>
              <a:t>most important</a:t>
            </a:r>
            <a:r>
              <a:rPr lang="en-GB" sz="2600" b="0">
                <a:solidFill>
                  <a:srgbClr val="3333FF"/>
                </a:solidFill>
                <a:cs typeface="+mn-cs"/>
              </a:rPr>
              <a:t> concept in Machine Learning</a:t>
            </a:r>
          </a:p>
        </p:txBody>
      </p:sp>
      <p:grpSp>
        <p:nvGrpSpPr>
          <p:cNvPr id="51206" name="Group 34"/>
          <p:cNvGrpSpPr>
            <a:grpSpLocks/>
          </p:cNvGrpSpPr>
          <p:nvPr/>
        </p:nvGrpSpPr>
        <p:grpSpPr bwMode="auto">
          <a:xfrm>
            <a:off x="1258889" y="3213100"/>
            <a:ext cx="936625" cy="863600"/>
            <a:chOff x="748" y="1979"/>
            <a:chExt cx="771" cy="679"/>
          </a:xfrm>
        </p:grpSpPr>
        <p:grpSp>
          <p:nvGrpSpPr>
            <p:cNvPr id="51215" name="Group 35"/>
            <p:cNvGrpSpPr>
              <a:grpSpLocks/>
            </p:cNvGrpSpPr>
            <p:nvPr/>
          </p:nvGrpSpPr>
          <p:grpSpPr bwMode="auto">
            <a:xfrm>
              <a:off x="884" y="1979"/>
              <a:ext cx="91" cy="91"/>
              <a:chOff x="521" y="2160"/>
              <a:chExt cx="91" cy="91"/>
            </a:xfrm>
          </p:grpSpPr>
          <p:sp>
            <p:nvSpPr>
              <p:cNvPr id="79908" name="Line 36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9909" name="Line 37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1216" name="Group 38"/>
            <p:cNvGrpSpPr>
              <a:grpSpLocks/>
            </p:cNvGrpSpPr>
            <p:nvPr/>
          </p:nvGrpSpPr>
          <p:grpSpPr bwMode="auto">
            <a:xfrm>
              <a:off x="1292" y="2024"/>
              <a:ext cx="91" cy="91"/>
              <a:chOff x="521" y="2160"/>
              <a:chExt cx="91" cy="91"/>
            </a:xfrm>
          </p:grpSpPr>
          <p:sp>
            <p:nvSpPr>
              <p:cNvPr id="79911" name="Line 39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9912" name="Line 40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1217" name="Group 41"/>
            <p:cNvGrpSpPr>
              <a:grpSpLocks/>
            </p:cNvGrpSpPr>
            <p:nvPr/>
          </p:nvGrpSpPr>
          <p:grpSpPr bwMode="auto">
            <a:xfrm>
              <a:off x="748" y="2295"/>
              <a:ext cx="91" cy="91"/>
              <a:chOff x="521" y="2160"/>
              <a:chExt cx="91" cy="91"/>
            </a:xfrm>
          </p:grpSpPr>
          <p:sp>
            <p:nvSpPr>
              <p:cNvPr id="79914" name="Line 42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9915" name="Line 43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1218" name="Group 44"/>
            <p:cNvGrpSpPr>
              <a:grpSpLocks/>
            </p:cNvGrpSpPr>
            <p:nvPr/>
          </p:nvGrpSpPr>
          <p:grpSpPr bwMode="auto">
            <a:xfrm>
              <a:off x="748" y="2522"/>
              <a:ext cx="91" cy="91"/>
              <a:chOff x="521" y="2160"/>
              <a:chExt cx="91" cy="91"/>
            </a:xfrm>
          </p:grpSpPr>
          <p:sp>
            <p:nvSpPr>
              <p:cNvPr id="79917" name="Line 45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9918" name="Line 46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1219" name="Group 47"/>
            <p:cNvGrpSpPr>
              <a:grpSpLocks/>
            </p:cNvGrpSpPr>
            <p:nvPr/>
          </p:nvGrpSpPr>
          <p:grpSpPr bwMode="auto">
            <a:xfrm>
              <a:off x="1156" y="2567"/>
              <a:ext cx="91" cy="91"/>
              <a:chOff x="521" y="2160"/>
              <a:chExt cx="91" cy="91"/>
            </a:xfrm>
          </p:grpSpPr>
          <p:sp>
            <p:nvSpPr>
              <p:cNvPr id="79920" name="Line 48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9921" name="Line 49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1220" name="Group 50"/>
            <p:cNvGrpSpPr>
              <a:grpSpLocks/>
            </p:cNvGrpSpPr>
            <p:nvPr/>
          </p:nvGrpSpPr>
          <p:grpSpPr bwMode="auto">
            <a:xfrm>
              <a:off x="1428" y="2386"/>
              <a:ext cx="91" cy="91"/>
              <a:chOff x="521" y="2160"/>
              <a:chExt cx="91" cy="91"/>
            </a:xfrm>
          </p:grpSpPr>
          <p:sp>
            <p:nvSpPr>
              <p:cNvPr id="79923" name="Line 51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9924" name="Line 52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grpSp>
        <p:nvGrpSpPr>
          <p:cNvPr id="51207" name="Group 62"/>
          <p:cNvGrpSpPr>
            <a:grpSpLocks/>
          </p:cNvGrpSpPr>
          <p:nvPr/>
        </p:nvGrpSpPr>
        <p:grpSpPr bwMode="auto">
          <a:xfrm>
            <a:off x="2628901" y="3500438"/>
            <a:ext cx="1511300" cy="2162175"/>
            <a:chOff x="1656" y="2205"/>
            <a:chExt cx="952" cy="1362"/>
          </a:xfrm>
        </p:grpSpPr>
        <p:sp>
          <p:nvSpPr>
            <p:cNvPr id="79926" name="Oval 54"/>
            <p:cNvSpPr>
              <a:spLocks noChangeArrowheads="1"/>
            </p:cNvSpPr>
            <p:nvPr/>
          </p:nvSpPr>
          <p:spPr bwMode="auto">
            <a:xfrm>
              <a:off x="2058" y="2684"/>
              <a:ext cx="74" cy="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9927" name="Oval 55"/>
            <p:cNvSpPr>
              <a:spLocks noChangeArrowheads="1"/>
            </p:cNvSpPr>
            <p:nvPr/>
          </p:nvSpPr>
          <p:spPr bwMode="auto">
            <a:xfrm>
              <a:off x="2425" y="2611"/>
              <a:ext cx="73" cy="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9928" name="Oval 56"/>
            <p:cNvSpPr>
              <a:spLocks noChangeArrowheads="1"/>
            </p:cNvSpPr>
            <p:nvPr/>
          </p:nvSpPr>
          <p:spPr bwMode="auto">
            <a:xfrm>
              <a:off x="1949" y="3161"/>
              <a:ext cx="74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9929" name="Oval 57"/>
            <p:cNvSpPr>
              <a:spLocks noChangeArrowheads="1"/>
            </p:cNvSpPr>
            <p:nvPr/>
          </p:nvSpPr>
          <p:spPr bwMode="auto">
            <a:xfrm>
              <a:off x="2132" y="3493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9930" name="Oval 58"/>
            <p:cNvSpPr>
              <a:spLocks noChangeArrowheads="1"/>
            </p:cNvSpPr>
            <p:nvPr/>
          </p:nvSpPr>
          <p:spPr bwMode="auto">
            <a:xfrm>
              <a:off x="2535" y="3052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9931" name="Oval 59"/>
            <p:cNvSpPr>
              <a:spLocks noChangeArrowheads="1"/>
            </p:cNvSpPr>
            <p:nvPr/>
          </p:nvSpPr>
          <p:spPr bwMode="auto">
            <a:xfrm>
              <a:off x="1656" y="3492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9933" name="Oval 61"/>
            <p:cNvSpPr>
              <a:spLocks noChangeArrowheads="1"/>
            </p:cNvSpPr>
            <p:nvPr/>
          </p:nvSpPr>
          <p:spPr bwMode="auto">
            <a:xfrm>
              <a:off x="2095" y="2205"/>
              <a:ext cx="74" cy="7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54534" y="2924176"/>
            <a:ext cx="965895" cy="3168650"/>
            <a:chOff x="1754534" y="2924175"/>
            <a:chExt cx="965894" cy="316865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720428" y="2924175"/>
              <a:ext cx="0" cy="1606825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754534" y="4531000"/>
              <a:ext cx="965894" cy="0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754534" y="4531000"/>
              <a:ext cx="0" cy="1561825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5021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Line 3"/>
          <p:cNvSpPr>
            <a:spLocks noChangeShapeType="1"/>
          </p:cNvSpPr>
          <p:nvPr/>
        </p:nvSpPr>
        <p:spPr bwMode="auto">
          <a:xfrm flipH="1" flipV="1">
            <a:off x="898526" y="2924176"/>
            <a:ext cx="1588" cy="316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1924" name="Line 4"/>
          <p:cNvSpPr>
            <a:spLocks noChangeShapeType="1"/>
          </p:cNvSpPr>
          <p:nvPr/>
        </p:nvSpPr>
        <p:spPr bwMode="auto">
          <a:xfrm flipV="1">
            <a:off x="900114" y="6091238"/>
            <a:ext cx="35274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53251" name="Group 19"/>
          <p:cNvGrpSpPr>
            <a:grpSpLocks/>
          </p:cNvGrpSpPr>
          <p:nvPr/>
        </p:nvGrpSpPr>
        <p:grpSpPr bwMode="auto">
          <a:xfrm>
            <a:off x="1476377" y="3429001"/>
            <a:ext cx="2735263" cy="2085975"/>
            <a:chOff x="657" y="2161"/>
            <a:chExt cx="2041" cy="1496"/>
          </a:xfrm>
        </p:grpSpPr>
        <p:sp>
          <p:nvSpPr>
            <p:cNvPr id="81940" name="Oval 20"/>
            <p:cNvSpPr>
              <a:spLocks noChangeArrowheads="1"/>
            </p:cNvSpPr>
            <p:nvPr/>
          </p:nvSpPr>
          <p:spPr bwMode="auto">
            <a:xfrm>
              <a:off x="2336" y="2704"/>
              <a:ext cx="91" cy="91"/>
            </a:xfrm>
            <a:prstGeom prst="ellipse">
              <a:avLst/>
            </a:prstGeom>
            <a:solidFill>
              <a:srgbClr val="FF0000">
                <a:alpha val="14000"/>
              </a:srgbClr>
            </a:solidFill>
            <a:ln w="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1941" name="Oval 21"/>
            <p:cNvSpPr>
              <a:spLocks noChangeArrowheads="1"/>
            </p:cNvSpPr>
            <p:nvPr/>
          </p:nvSpPr>
          <p:spPr bwMode="auto">
            <a:xfrm>
              <a:off x="2607" y="2659"/>
              <a:ext cx="91" cy="91"/>
            </a:xfrm>
            <a:prstGeom prst="ellipse">
              <a:avLst/>
            </a:prstGeom>
            <a:solidFill>
              <a:srgbClr val="FF0000">
                <a:alpha val="14000"/>
              </a:srgbClr>
            </a:solidFill>
            <a:ln w="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1942" name="Oval 22"/>
            <p:cNvSpPr>
              <a:spLocks noChangeArrowheads="1"/>
            </p:cNvSpPr>
            <p:nvPr/>
          </p:nvSpPr>
          <p:spPr bwMode="auto">
            <a:xfrm>
              <a:off x="2245" y="2161"/>
              <a:ext cx="90" cy="91"/>
            </a:xfrm>
            <a:prstGeom prst="ellipse">
              <a:avLst/>
            </a:prstGeom>
            <a:solidFill>
              <a:srgbClr val="FF0000">
                <a:alpha val="14000"/>
              </a:srgbClr>
            </a:solidFill>
            <a:ln w="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53307" name="Group 23"/>
            <p:cNvGrpSpPr>
              <a:grpSpLocks/>
            </p:cNvGrpSpPr>
            <p:nvPr/>
          </p:nvGrpSpPr>
          <p:grpSpPr bwMode="auto">
            <a:xfrm>
              <a:off x="657" y="2886"/>
              <a:ext cx="1861" cy="771"/>
              <a:chOff x="657" y="2886"/>
              <a:chExt cx="1861" cy="771"/>
            </a:xfrm>
          </p:grpSpPr>
          <p:sp>
            <p:nvSpPr>
              <p:cNvPr id="81944" name="Oval 24"/>
              <p:cNvSpPr>
                <a:spLocks noChangeArrowheads="1"/>
              </p:cNvSpPr>
              <p:nvPr/>
            </p:nvSpPr>
            <p:spPr bwMode="auto">
              <a:xfrm>
                <a:off x="1972" y="3248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45" name="Oval 25"/>
              <p:cNvSpPr>
                <a:spLocks noChangeArrowheads="1"/>
              </p:cNvSpPr>
              <p:nvPr/>
            </p:nvSpPr>
            <p:spPr bwMode="auto">
              <a:xfrm>
                <a:off x="2427" y="2977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46" name="Oval 26"/>
              <p:cNvSpPr>
                <a:spLocks noChangeArrowheads="1"/>
              </p:cNvSpPr>
              <p:nvPr/>
            </p:nvSpPr>
            <p:spPr bwMode="auto">
              <a:xfrm>
                <a:off x="1744" y="3566"/>
                <a:ext cx="90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47" name="Oval 27"/>
              <p:cNvSpPr>
                <a:spLocks noChangeArrowheads="1"/>
              </p:cNvSpPr>
              <p:nvPr/>
            </p:nvSpPr>
            <p:spPr bwMode="auto">
              <a:xfrm>
                <a:off x="2108" y="3203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48" name="Oval 28"/>
              <p:cNvSpPr>
                <a:spLocks noChangeArrowheads="1"/>
              </p:cNvSpPr>
              <p:nvPr/>
            </p:nvSpPr>
            <p:spPr bwMode="auto">
              <a:xfrm>
                <a:off x="2244" y="3022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49" name="Oval 29"/>
              <p:cNvSpPr>
                <a:spLocks noChangeArrowheads="1"/>
              </p:cNvSpPr>
              <p:nvPr/>
            </p:nvSpPr>
            <p:spPr bwMode="auto">
              <a:xfrm>
                <a:off x="1156" y="3565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50" name="Oval 30"/>
              <p:cNvSpPr>
                <a:spLocks noChangeArrowheads="1"/>
              </p:cNvSpPr>
              <p:nvPr/>
            </p:nvSpPr>
            <p:spPr bwMode="auto">
              <a:xfrm>
                <a:off x="1519" y="3202"/>
                <a:ext cx="90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51" name="Oval 31"/>
              <p:cNvSpPr>
                <a:spLocks noChangeArrowheads="1"/>
              </p:cNvSpPr>
              <p:nvPr/>
            </p:nvSpPr>
            <p:spPr bwMode="auto">
              <a:xfrm>
                <a:off x="657" y="3249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52" name="Oval 32"/>
              <p:cNvSpPr>
                <a:spLocks noChangeArrowheads="1"/>
              </p:cNvSpPr>
              <p:nvPr/>
            </p:nvSpPr>
            <p:spPr bwMode="auto">
              <a:xfrm>
                <a:off x="1111" y="3159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53" name="Oval 33"/>
              <p:cNvSpPr>
                <a:spLocks noChangeArrowheads="1"/>
              </p:cNvSpPr>
              <p:nvPr/>
            </p:nvSpPr>
            <p:spPr bwMode="auto">
              <a:xfrm>
                <a:off x="1019" y="2886"/>
                <a:ext cx="90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grpSp>
        <p:nvGrpSpPr>
          <p:cNvPr id="53252" name="Group 46"/>
          <p:cNvGrpSpPr>
            <a:grpSpLocks/>
          </p:cNvGrpSpPr>
          <p:nvPr/>
        </p:nvGrpSpPr>
        <p:grpSpPr bwMode="auto">
          <a:xfrm>
            <a:off x="2195514" y="3213100"/>
            <a:ext cx="1081087" cy="1295400"/>
            <a:chOff x="974" y="1752"/>
            <a:chExt cx="953" cy="1089"/>
          </a:xfrm>
        </p:grpSpPr>
        <p:grpSp>
          <p:nvGrpSpPr>
            <p:cNvPr id="53283" name="Group 47"/>
            <p:cNvGrpSpPr>
              <a:grpSpLocks/>
            </p:cNvGrpSpPr>
            <p:nvPr/>
          </p:nvGrpSpPr>
          <p:grpSpPr bwMode="auto">
            <a:xfrm>
              <a:off x="1110" y="1798"/>
              <a:ext cx="91" cy="91"/>
              <a:chOff x="521" y="2160"/>
              <a:chExt cx="91" cy="91"/>
            </a:xfrm>
          </p:grpSpPr>
          <p:sp>
            <p:nvSpPr>
              <p:cNvPr id="81968" name="Line 48"/>
              <p:cNvSpPr>
                <a:spLocks noChangeShapeType="1"/>
              </p:cNvSpPr>
              <p:nvPr/>
            </p:nvSpPr>
            <p:spPr bwMode="auto">
              <a:xfrm flipH="1">
                <a:off x="521" y="2157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69" name="Line 49"/>
              <p:cNvSpPr>
                <a:spLocks noChangeShapeType="1"/>
              </p:cNvSpPr>
              <p:nvPr/>
            </p:nvSpPr>
            <p:spPr bwMode="auto">
              <a:xfrm flipH="1" flipV="1">
                <a:off x="521" y="2157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3284" name="Group 50"/>
            <p:cNvGrpSpPr>
              <a:grpSpLocks/>
            </p:cNvGrpSpPr>
            <p:nvPr/>
          </p:nvGrpSpPr>
          <p:grpSpPr bwMode="auto">
            <a:xfrm>
              <a:off x="974" y="2341"/>
              <a:ext cx="91" cy="91"/>
              <a:chOff x="521" y="2160"/>
              <a:chExt cx="91" cy="91"/>
            </a:xfrm>
          </p:grpSpPr>
          <p:sp>
            <p:nvSpPr>
              <p:cNvPr id="81971" name="Line 51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72" name="Line 52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3285" name="Group 53"/>
            <p:cNvGrpSpPr>
              <a:grpSpLocks/>
            </p:cNvGrpSpPr>
            <p:nvPr/>
          </p:nvGrpSpPr>
          <p:grpSpPr bwMode="auto">
            <a:xfrm>
              <a:off x="1654" y="2524"/>
              <a:ext cx="91" cy="91"/>
              <a:chOff x="521" y="2160"/>
              <a:chExt cx="91" cy="91"/>
            </a:xfrm>
          </p:grpSpPr>
          <p:sp>
            <p:nvSpPr>
              <p:cNvPr id="81974" name="Line 54"/>
              <p:cNvSpPr>
                <a:spLocks noChangeShapeType="1"/>
              </p:cNvSpPr>
              <p:nvPr/>
            </p:nvSpPr>
            <p:spPr bwMode="auto">
              <a:xfrm flipH="1">
                <a:off x="521" y="2157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75" name="Line 55"/>
              <p:cNvSpPr>
                <a:spLocks noChangeShapeType="1"/>
              </p:cNvSpPr>
              <p:nvPr/>
            </p:nvSpPr>
            <p:spPr bwMode="auto">
              <a:xfrm flipH="1" flipV="1">
                <a:off x="521" y="2157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3286" name="Group 56"/>
            <p:cNvGrpSpPr>
              <a:grpSpLocks/>
            </p:cNvGrpSpPr>
            <p:nvPr/>
          </p:nvGrpSpPr>
          <p:grpSpPr bwMode="auto">
            <a:xfrm>
              <a:off x="1428" y="2613"/>
              <a:ext cx="91" cy="91"/>
              <a:chOff x="521" y="2160"/>
              <a:chExt cx="91" cy="91"/>
            </a:xfrm>
          </p:grpSpPr>
          <p:sp>
            <p:nvSpPr>
              <p:cNvPr id="81977" name="Line 57"/>
              <p:cNvSpPr>
                <a:spLocks noChangeShapeType="1"/>
              </p:cNvSpPr>
              <p:nvPr/>
            </p:nvSpPr>
            <p:spPr bwMode="auto">
              <a:xfrm flipH="1">
                <a:off x="519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78" name="Line 58"/>
              <p:cNvSpPr>
                <a:spLocks noChangeShapeType="1"/>
              </p:cNvSpPr>
              <p:nvPr/>
            </p:nvSpPr>
            <p:spPr bwMode="auto">
              <a:xfrm flipH="1" flipV="1">
                <a:off x="519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3287" name="Group 59"/>
            <p:cNvGrpSpPr>
              <a:grpSpLocks/>
            </p:cNvGrpSpPr>
            <p:nvPr/>
          </p:nvGrpSpPr>
          <p:grpSpPr bwMode="auto">
            <a:xfrm>
              <a:off x="1836" y="2750"/>
              <a:ext cx="91" cy="91"/>
              <a:chOff x="521" y="2160"/>
              <a:chExt cx="91" cy="91"/>
            </a:xfrm>
          </p:grpSpPr>
          <p:sp>
            <p:nvSpPr>
              <p:cNvPr id="81980" name="Line 60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81" name="Line 61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3288" name="Group 62"/>
            <p:cNvGrpSpPr>
              <a:grpSpLocks/>
            </p:cNvGrpSpPr>
            <p:nvPr/>
          </p:nvGrpSpPr>
          <p:grpSpPr bwMode="auto">
            <a:xfrm>
              <a:off x="1655" y="1752"/>
              <a:ext cx="91" cy="91"/>
              <a:chOff x="521" y="2160"/>
              <a:chExt cx="91" cy="91"/>
            </a:xfrm>
          </p:grpSpPr>
          <p:sp>
            <p:nvSpPr>
              <p:cNvPr id="81983" name="Line 63"/>
              <p:cNvSpPr>
                <a:spLocks noChangeShapeType="1"/>
              </p:cNvSpPr>
              <p:nvPr/>
            </p:nvSpPr>
            <p:spPr bwMode="auto">
              <a:xfrm flipH="1">
                <a:off x="523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84" name="Line 64"/>
              <p:cNvSpPr>
                <a:spLocks noChangeShapeType="1"/>
              </p:cNvSpPr>
              <p:nvPr/>
            </p:nvSpPr>
            <p:spPr bwMode="auto">
              <a:xfrm flipH="1" flipV="1">
                <a:off x="523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3289" name="Group 65"/>
            <p:cNvGrpSpPr>
              <a:grpSpLocks/>
            </p:cNvGrpSpPr>
            <p:nvPr/>
          </p:nvGrpSpPr>
          <p:grpSpPr bwMode="auto">
            <a:xfrm>
              <a:off x="1519" y="1933"/>
              <a:ext cx="91" cy="91"/>
              <a:chOff x="521" y="2160"/>
              <a:chExt cx="91" cy="91"/>
            </a:xfrm>
          </p:grpSpPr>
          <p:sp>
            <p:nvSpPr>
              <p:cNvPr id="81986" name="Line 66"/>
              <p:cNvSpPr>
                <a:spLocks noChangeShapeType="1"/>
              </p:cNvSpPr>
              <p:nvPr/>
            </p:nvSpPr>
            <p:spPr bwMode="auto">
              <a:xfrm flipH="1">
                <a:off x="519" y="2162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1987" name="Line 67"/>
              <p:cNvSpPr>
                <a:spLocks noChangeShapeType="1"/>
              </p:cNvSpPr>
              <p:nvPr/>
            </p:nvSpPr>
            <p:spPr bwMode="auto">
              <a:xfrm flipH="1" flipV="1">
                <a:off x="519" y="2162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sp>
        <p:nvSpPr>
          <p:cNvPr id="81988" name="Rectangle 68"/>
          <p:cNvSpPr>
            <a:spLocks noChangeArrowheads="1"/>
          </p:cNvSpPr>
          <p:nvPr/>
        </p:nvSpPr>
        <p:spPr bwMode="auto">
          <a:xfrm>
            <a:off x="4500564" y="1341439"/>
            <a:ext cx="301534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b="0" i="1">
                <a:latin typeface="Arial" charset="0"/>
                <a:cs typeface="+mn-cs"/>
              </a:rPr>
              <a:t>Looks good so far…</a:t>
            </a:r>
          </a:p>
          <a:p>
            <a:pPr>
              <a:defRPr/>
            </a:pPr>
            <a:endParaRPr lang="en-GB" sz="2400" b="0" i="1">
              <a:latin typeface="Arial" charset="0"/>
              <a:cs typeface="+mn-cs"/>
            </a:endParaRPr>
          </a:p>
          <a:p>
            <a:pPr>
              <a:defRPr/>
            </a:pPr>
            <a:r>
              <a:rPr lang="en-GB" sz="2400" b="0" i="1">
                <a:latin typeface="Arial" charset="0"/>
                <a:cs typeface="+mn-cs"/>
              </a:rPr>
              <a:t>Oh no!  Mistakes!</a:t>
            </a:r>
          </a:p>
          <a:p>
            <a:pPr>
              <a:defRPr/>
            </a:pPr>
            <a:r>
              <a:rPr lang="en-GB" sz="2400" b="0" i="1">
                <a:latin typeface="Arial" charset="0"/>
                <a:cs typeface="+mn-cs"/>
              </a:rPr>
              <a:t>What happened?</a:t>
            </a:r>
          </a:p>
          <a:p>
            <a:pPr>
              <a:defRPr/>
            </a:pPr>
            <a:endParaRPr lang="en-GB" sz="2400" b="0" i="1">
              <a:latin typeface="Arial" charset="0"/>
              <a:cs typeface="+mn-cs"/>
            </a:endParaRPr>
          </a:p>
          <a:p>
            <a:pPr>
              <a:defRPr/>
            </a:pPr>
            <a:endParaRPr lang="en-GB" sz="2400" b="0" i="1">
              <a:latin typeface="Arial" charset="0"/>
              <a:cs typeface="+mn-cs"/>
            </a:endParaRPr>
          </a:p>
        </p:txBody>
      </p:sp>
      <p:sp>
        <p:nvSpPr>
          <p:cNvPr id="81990" name="Text Box 70"/>
          <p:cNvSpPr txBox="1">
            <a:spLocks noChangeArrowheads="1"/>
          </p:cNvSpPr>
          <p:nvPr/>
        </p:nvSpPr>
        <p:spPr bwMode="auto">
          <a:xfrm>
            <a:off x="179390" y="188913"/>
            <a:ext cx="846137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600" b="0">
                <a:solidFill>
                  <a:srgbClr val="3333FF"/>
                </a:solidFill>
                <a:cs typeface="+mn-cs"/>
              </a:rPr>
              <a:t>The </a:t>
            </a:r>
            <a:r>
              <a:rPr lang="en-GB" sz="2600" b="0" i="1">
                <a:solidFill>
                  <a:srgbClr val="3333FF"/>
                </a:solidFill>
                <a:cs typeface="+mn-cs"/>
              </a:rPr>
              <a:t>most important</a:t>
            </a:r>
            <a:r>
              <a:rPr lang="en-GB" sz="2600" b="0">
                <a:solidFill>
                  <a:srgbClr val="3333FF"/>
                </a:solidFill>
                <a:cs typeface="+mn-cs"/>
              </a:rPr>
              <a:t> concept in Machine Learning</a:t>
            </a:r>
          </a:p>
        </p:txBody>
      </p:sp>
      <p:grpSp>
        <p:nvGrpSpPr>
          <p:cNvPr id="53256" name="Group 88"/>
          <p:cNvGrpSpPr>
            <a:grpSpLocks/>
          </p:cNvGrpSpPr>
          <p:nvPr/>
        </p:nvGrpSpPr>
        <p:grpSpPr bwMode="auto">
          <a:xfrm>
            <a:off x="1258889" y="3213100"/>
            <a:ext cx="936625" cy="863600"/>
            <a:chOff x="748" y="1979"/>
            <a:chExt cx="771" cy="679"/>
          </a:xfrm>
        </p:grpSpPr>
        <p:grpSp>
          <p:nvGrpSpPr>
            <p:cNvPr id="53265" name="Group 89"/>
            <p:cNvGrpSpPr>
              <a:grpSpLocks/>
            </p:cNvGrpSpPr>
            <p:nvPr/>
          </p:nvGrpSpPr>
          <p:grpSpPr bwMode="auto">
            <a:xfrm>
              <a:off x="884" y="1979"/>
              <a:ext cx="91" cy="91"/>
              <a:chOff x="521" y="2160"/>
              <a:chExt cx="91" cy="91"/>
            </a:xfrm>
          </p:grpSpPr>
          <p:sp>
            <p:nvSpPr>
              <p:cNvPr id="82010" name="Line 90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2011" name="Line 91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3266" name="Group 92"/>
            <p:cNvGrpSpPr>
              <a:grpSpLocks/>
            </p:cNvGrpSpPr>
            <p:nvPr/>
          </p:nvGrpSpPr>
          <p:grpSpPr bwMode="auto">
            <a:xfrm>
              <a:off x="1292" y="2024"/>
              <a:ext cx="91" cy="91"/>
              <a:chOff x="521" y="2160"/>
              <a:chExt cx="91" cy="91"/>
            </a:xfrm>
          </p:grpSpPr>
          <p:sp>
            <p:nvSpPr>
              <p:cNvPr id="82013" name="Line 93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2014" name="Line 94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3267" name="Group 95"/>
            <p:cNvGrpSpPr>
              <a:grpSpLocks/>
            </p:cNvGrpSpPr>
            <p:nvPr/>
          </p:nvGrpSpPr>
          <p:grpSpPr bwMode="auto">
            <a:xfrm>
              <a:off x="748" y="2295"/>
              <a:ext cx="91" cy="91"/>
              <a:chOff x="521" y="2160"/>
              <a:chExt cx="91" cy="91"/>
            </a:xfrm>
          </p:grpSpPr>
          <p:sp>
            <p:nvSpPr>
              <p:cNvPr id="82016" name="Line 96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2017" name="Line 97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3268" name="Group 98"/>
            <p:cNvGrpSpPr>
              <a:grpSpLocks/>
            </p:cNvGrpSpPr>
            <p:nvPr/>
          </p:nvGrpSpPr>
          <p:grpSpPr bwMode="auto">
            <a:xfrm>
              <a:off x="748" y="2522"/>
              <a:ext cx="91" cy="91"/>
              <a:chOff x="521" y="2160"/>
              <a:chExt cx="91" cy="91"/>
            </a:xfrm>
          </p:grpSpPr>
          <p:sp>
            <p:nvSpPr>
              <p:cNvPr id="82019" name="Line 99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2020" name="Line 100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3269" name="Group 101"/>
            <p:cNvGrpSpPr>
              <a:grpSpLocks/>
            </p:cNvGrpSpPr>
            <p:nvPr/>
          </p:nvGrpSpPr>
          <p:grpSpPr bwMode="auto">
            <a:xfrm>
              <a:off x="1156" y="2567"/>
              <a:ext cx="91" cy="91"/>
              <a:chOff x="521" y="2160"/>
              <a:chExt cx="91" cy="91"/>
            </a:xfrm>
          </p:grpSpPr>
          <p:sp>
            <p:nvSpPr>
              <p:cNvPr id="82022" name="Line 102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2023" name="Line 103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3270" name="Group 104"/>
            <p:cNvGrpSpPr>
              <a:grpSpLocks/>
            </p:cNvGrpSpPr>
            <p:nvPr/>
          </p:nvGrpSpPr>
          <p:grpSpPr bwMode="auto">
            <a:xfrm>
              <a:off x="1428" y="2386"/>
              <a:ext cx="91" cy="91"/>
              <a:chOff x="521" y="2160"/>
              <a:chExt cx="91" cy="91"/>
            </a:xfrm>
          </p:grpSpPr>
          <p:sp>
            <p:nvSpPr>
              <p:cNvPr id="82025" name="Line 105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2026" name="Line 106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grpSp>
        <p:nvGrpSpPr>
          <p:cNvPr id="53257" name="Group 107"/>
          <p:cNvGrpSpPr>
            <a:grpSpLocks/>
          </p:cNvGrpSpPr>
          <p:nvPr/>
        </p:nvGrpSpPr>
        <p:grpSpPr bwMode="auto">
          <a:xfrm>
            <a:off x="2628901" y="3500438"/>
            <a:ext cx="1511300" cy="2162175"/>
            <a:chOff x="1656" y="2205"/>
            <a:chExt cx="952" cy="1362"/>
          </a:xfrm>
        </p:grpSpPr>
        <p:sp>
          <p:nvSpPr>
            <p:cNvPr id="82028" name="Oval 108"/>
            <p:cNvSpPr>
              <a:spLocks noChangeArrowheads="1"/>
            </p:cNvSpPr>
            <p:nvPr/>
          </p:nvSpPr>
          <p:spPr bwMode="auto">
            <a:xfrm>
              <a:off x="2058" y="2684"/>
              <a:ext cx="74" cy="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2029" name="Oval 109"/>
            <p:cNvSpPr>
              <a:spLocks noChangeArrowheads="1"/>
            </p:cNvSpPr>
            <p:nvPr/>
          </p:nvSpPr>
          <p:spPr bwMode="auto">
            <a:xfrm>
              <a:off x="2425" y="2611"/>
              <a:ext cx="73" cy="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2030" name="Oval 110"/>
            <p:cNvSpPr>
              <a:spLocks noChangeArrowheads="1"/>
            </p:cNvSpPr>
            <p:nvPr/>
          </p:nvSpPr>
          <p:spPr bwMode="auto">
            <a:xfrm>
              <a:off x="1949" y="3161"/>
              <a:ext cx="74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2031" name="Oval 111"/>
            <p:cNvSpPr>
              <a:spLocks noChangeArrowheads="1"/>
            </p:cNvSpPr>
            <p:nvPr/>
          </p:nvSpPr>
          <p:spPr bwMode="auto">
            <a:xfrm>
              <a:off x="2132" y="3493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2032" name="Oval 112"/>
            <p:cNvSpPr>
              <a:spLocks noChangeArrowheads="1"/>
            </p:cNvSpPr>
            <p:nvPr/>
          </p:nvSpPr>
          <p:spPr bwMode="auto">
            <a:xfrm>
              <a:off x="2535" y="3052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2033" name="Oval 113"/>
            <p:cNvSpPr>
              <a:spLocks noChangeArrowheads="1"/>
            </p:cNvSpPr>
            <p:nvPr/>
          </p:nvSpPr>
          <p:spPr bwMode="auto">
            <a:xfrm>
              <a:off x="1656" y="3492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2034" name="Oval 114"/>
            <p:cNvSpPr>
              <a:spLocks noChangeArrowheads="1"/>
            </p:cNvSpPr>
            <p:nvPr/>
          </p:nvSpPr>
          <p:spPr bwMode="auto">
            <a:xfrm>
              <a:off x="2095" y="2205"/>
              <a:ext cx="74" cy="7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754534" y="2924176"/>
            <a:ext cx="965895" cy="3168650"/>
            <a:chOff x="1754534" y="2924175"/>
            <a:chExt cx="965894" cy="316865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720428" y="2924175"/>
              <a:ext cx="0" cy="1606825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1754534" y="4531000"/>
              <a:ext cx="965894" cy="0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754534" y="4531000"/>
              <a:ext cx="0" cy="1561825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1123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36" name="Rectangle 68"/>
          <p:cNvSpPr>
            <a:spLocks noChangeArrowheads="1"/>
          </p:cNvSpPr>
          <p:nvPr/>
        </p:nvSpPr>
        <p:spPr bwMode="auto">
          <a:xfrm>
            <a:off x="4500564" y="1341439"/>
            <a:ext cx="301534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b="0" i="1">
                <a:latin typeface="Arial" charset="0"/>
                <a:cs typeface="+mn-cs"/>
              </a:rPr>
              <a:t>Looks good so far…</a:t>
            </a:r>
          </a:p>
          <a:p>
            <a:pPr>
              <a:defRPr/>
            </a:pPr>
            <a:endParaRPr lang="en-GB" sz="2400" b="0" i="1">
              <a:latin typeface="Arial" charset="0"/>
              <a:cs typeface="+mn-cs"/>
            </a:endParaRPr>
          </a:p>
          <a:p>
            <a:pPr>
              <a:defRPr/>
            </a:pPr>
            <a:r>
              <a:rPr lang="en-GB" sz="2400" b="0" i="1">
                <a:latin typeface="Arial" charset="0"/>
                <a:cs typeface="+mn-cs"/>
              </a:rPr>
              <a:t>Oh no!  Mistakes!</a:t>
            </a:r>
          </a:p>
          <a:p>
            <a:pPr>
              <a:defRPr/>
            </a:pPr>
            <a:r>
              <a:rPr lang="en-GB" sz="2400" b="0" i="1">
                <a:latin typeface="Arial" charset="0"/>
                <a:cs typeface="+mn-cs"/>
              </a:rPr>
              <a:t>What happened?</a:t>
            </a:r>
          </a:p>
          <a:p>
            <a:pPr>
              <a:defRPr/>
            </a:pPr>
            <a:endParaRPr lang="en-GB" sz="2400" b="0" i="1">
              <a:latin typeface="Arial" charset="0"/>
              <a:cs typeface="+mn-cs"/>
            </a:endParaRPr>
          </a:p>
          <a:p>
            <a:pPr>
              <a:defRPr/>
            </a:pPr>
            <a:endParaRPr lang="en-GB" sz="2400" b="0" i="1">
              <a:latin typeface="Arial" charset="0"/>
              <a:cs typeface="+mn-cs"/>
            </a:endParaRPr>
          </a:p>
        </p:txBody>
      </p:sp>
      <p:sp>
        <p:nvSpPr>
          <p:cNvPr id="84038" name="Rectangle 70"/>
          <p:cNvSpPr>
            <a:spLocks noChangeArrowheads="1"/>
          </p:cNvSpPr>
          <p:nvPr/>
        </p:nvSpPr>
        <p:spPr bwMode="auto">
          <a:xfrm>
            <a:off x="5059438" y="3404830"/>
            <a:ext cx="3670371" cy="2308324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endParaRPr lang="en-GB" b="0">
              <a:latin typeface="Arial" charset="0"/>
              <a:cs typeface="+mn-cs"/>
            </a:endParaRPr>
          </a:p>
          <a:p>
            <a:pPr algn="ctr">
              <a:defRPr/>
            </a:pPr>
            <a:r>
              <a:rPr lang="en-GB" b="0">
                <a:latin typeface="Arial" charset="0"/>
                <a:cs typeface="+mn-cs"/>
              </a:rPr>
              <a:t>We didn</a:t>
            </a:r>
            <a:r>
              <a:rPr lang="ja-JP" altLang="en-GB" b="0">
                <a:latin typeface="Arial"/>
                <a:cs typeface="+mn-cs"/>
              </a:rPr>
              <a:t>’</a:t>
            </a:r>
            <a:r>
              <a:rPr lang="en-GB" b="0">
                <a:latin typeface="Arial" charset="0"/>
                <a:cs typeface="+mn-cs"/>
              </a:rPr>
              <a:t>t have all the data.</a:t>
            </a:r>
          </a:p>
          <a:p>
            <a:pPr algn="ctr">
              <a:defRPr/>
            </a:pPr>
            <a:endParaRPr lang="en-GB" b="0">
              <a:latin typeface="Arial" charset="0"/>
              <a:cs typeface="+mn-cs"/>
            </a:endParaRPr>
          </a:p>
          <a:p>
            <a:pPr algn="ctr">
              <a:defRPr/>
            </a:pPr>
            <a:r>
              <a:rPr lang="en-GB" b="0">
                <a:latin typeface="Arial" charset="0"/>
                <a:cs typeface="+mn-cs"/>
              </a:rPr>
              <a:t>We can never assume that we do.</a:t>
            </a:r>
          </a:p>
          <a:p>
            <a:pPr algn="ctr">
              <a:defRPr/>
            </a:pPr>
            <a:endParaRPr lang="en-GB" b="0">
              <a:latin typeface="Arial" charset="0"/>
              <a:cs typeface="+mn-cs"/>
            </a:endParaRPr>
          </a:p>
          <a:p>
            <a:pPr algn="ctr">
              <a:defRPr/>
            </a:pPr>
            <a:r>
              <a:rPr lang="en-GB" b="0">
                <a:latin typeface="Arial" charset="0"/>
                <a:cs typeface="+mn-cs"/>
              </a:rPr>
              <a:t>This is called </a:t>
            </a:r>
            <a:r>
              <a:rPr lang="ja-JP" altLang="en-GB" b="0">
                <a:latin typeface="Arial"/>
                <a:cs typeface="+mn-cs"/>
              </a:rPr>
              <a:t>“</a:t>
            </a:r>
            <a:r>
              <a:rPr lang="en-GB" b="0">
                <a:latin typeface="Arial" charset="0"/>
                <a:cs typeface="+mn-cs"/>
              </a:rPr>
              <a:t>OVER-FITTING</a:t>
            </a:r>
            <a:r>
              <a:rPr lang="ja-JP" altLang="en-GB" b="0">
                <a:latin typeface="Arial"/>
                <a:cs typeface="+mn-cs"/>
              </a:rPr>
              <a:t>”</a:t>
            </a:r>
            <a:endParaRPr lang="en-GB" b="0">
              <a:latin typeface="Arial" charset="0"/>
              <a:cs typeface="+mn-cs"/>
            </a:endParaRPr>
          </a:p>
          <a:p>
            <a:pPr algn="ctr">
              <a:defRPr/>
            </a:pPr>
            <a:r>
              <a:rPr lang="en-GB" b="0">
                <a:latin typeface="Arial" charset="0"/>
                <a:cs typeface="+mn-cs"/>
              </a:rPr>
              <a:t>to the small dataset.</a:t>
            </a:r>
          </a:p>
          <a:p>
            <a:pPr algn="ctr">
              <a:defRPr/>
            </a:pPr>
            <a:endParaRPr lang="en-GB" b="0">
              <a:latin typeface="Arial" charset="0"/>
              <a:cs typeface="+mn-cs"/>
            </a:endParaRPr>
          </a:p>
        </p:txBody>
      </p:sp>
      <p:sp>
        <p:nvSpPr>
          <p:cNvPr id="84039" name="Text Box 71"/>
          <p:cNvSpPr txBox="1">
            <a:spLocks noChangeArrowheads="1"/>
          </p:cNvSpPr>
          <p:nvPr/>
        </p:nvSpPr>
        <p:spPr bwMode="auto">
          <a:xfrm>
            <a:off x="179390" y="188913"/>
            <a:ext cx="846137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600" b="0">
                <a:solidFill>
                  <a:srgbClr val="3333FF"/>
                </a:solidFill>
                <a:cs typeface="+mn-cs"/>
              </a:rPr>
              <a:t>The </a:t>
            </a:r>
            <a:r>
              <a:rPr lang="en-GB" sz="2600" b="0" i="1">
                <a:solidFill>
                  <a:srgbClr val="3333FF"/>
                </a:solidFill>
                <a:cs typeface="+mn-cs"/>
              </a:rPr>
              <a:t>most important</a:t>
            </a:r>
            <a:r>
              <a:rPr lang="en-GB" sz="2600" b="0">
                <a:solidFill>
                  <a:srgbClr val="3333FF"/>
                </a:solidFill>
                <a:cs typeface="+mn-cs"/>
              </a:rPr>
              <a:t> concept in Machine Learning</a:t>
            </a:r>
          </a:p>
        </p:txBody>
      </p:sp>
      <p:sp>
        <p:nvSpPr>
          <p:cNvPr id="84041" name="Line 73"/>
          <p:cNvSpPr>
            <a:spLocks noChangeShapeType="1"/>
          </p:cNvSpPr>
          <p:nvPr/>
        </p:nvSpPr>
        <p:spPr bwMode="auto">
          <a:xfrm flipH="1" flipV="1">
            <a:off x="898526" y="2924176"/>
            <a:ext cx="1588" cy="316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4042" name="Line 74"/>
          <p:cNvSpPr>
            <a:spLocks noChangeShapeType="1"/>
          </p:cNvSpPr>
          <p:nvPr/>
        </p:nvSpPr>
        <p:spPr bwMode="auto">
          <a:xfrm flipV="1">
            <a:off x="900114" y="6091238"/>
            <a:ext cx="35274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55302" name="Group 75"/>
          <p:cNvGrpSpPr>
            <a:grpSpLocks/>
          </p:cNvGrpSpPr>
          <p:nvPr/>
        </p:nvGrpSpPr>
        <p:grpSpPr bwMode="auto">
          <a:xfrm>
            <a:off x="1476377" y="3429001"/>
            <a:ext cx="2735263" cy="2085975"/>
            <a:chOff x="657" y="2161"/>
            <a:chExt cx="2041" cy="1496"/>
          </a:xfrm>
        </p:grpSpPr>
        <p:sp>
          <p:nvSpPr>
            <p:cNvPr id="84044" name="Oval 76"/>
            <p:cNvSpPr>
              <a:spLocks noChangeArrowheads="1"/>
            </p:cNvSpPr>
            <p:nvPr/>
          </p:nvSpPr>
          <p:spPr bwMode="auto">
            <a:xfrm>
              <a:off x="2336" y="2704"/>
              <a:ext cx="91" cy="91"/>
            </a:xfrm>
            <a:prstGeom prst="ellipse">
              <a:avLst/>
            </a:prstGeom>
            <a:solidFill>
              <a:srgbClr val="FF0000">
                <a:alpha val="14000"/>
              </a:srgbClr>
            </a:solidFill>
            <a:ln w="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045" name="Oval 77"/>
            <p:cNvSpPr>
              <a:spLocks noChangeArrowheads="1"/>
            </p:cNvSpPr>
            <p:nvPr/>
          </p:nvSpPr>
          <p:spPr bwMode="auto">
            <a:xfrm>
              <a:off x="2607" y="2659"/>
              <a:ext cx="91" cy="91"/>
            </a:xfrm>
            <a:prstGeom prst="ellipse">
              <a:avLst/>
            </a:prstGeom>
            <a:solidFill>
              <a:srgbClr val="FF0000">
                <a:alpha val="14000"/>
              </a:srgbClr>
            </a:solidFill>
            <a:ln w="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046" name="Oval 78"/>
            <p:cNvSpPr>
              <a:spLocks noChangeArrowheads="1"/>
            </p:cNvSpPr>
            <p:nvPr/>
          </p:nvSpPr>
          <p:spPr bwMode="auto">
            <a:xfrm>
              <a:off x="2245" y="2161"/>
              <a:ext cx="90" cy="91"/>
            </a:xfrm>
            <a:prstGeom prst="ellipse">
              <a:avLst/>
            </a:prstGeom>
            <a:solidFill>
              <a:srgbClr val="FF0000">
                <a:alpha val="14000"/>
              </a:srgbClr>
            </a:solidFill>
            <a:ln w="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55356" name="Group 79"/>
            <p:cNvGrpSpPr>
              <a:grpSpLocks/>
            </p:cNvGrpSpPr>
            <p:nvPr/>
          </p:nvGrpSpPr>
          <p:grpSpPr bwMode="auto">
            <a:xfrm>
              <a:off x="657" y="2886"/>
              <a:ext cx="1861" cy="771"/>
              <a:chOff x="657" y="2886"/>
              <a:chExt cx="1861" cy="771"/>
            </a:xfrm>
          </p:grpSpPr>
          <p:sp>
            <p:nvSpPr>
              <p:cNvPr id="84048" name="Oval 80"/>
              <p:cNvSpPr>
                <a:spLocks noChangeArrowheads="1"/>
              </p:cNvSpPr>
              <p:nvPr/>
            </p:nvSpPr>
            <p:spPr bwMode="auto">
              <a:xfrm>
                <a:off x="1972" y="3248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49" name="Oval 81"/>
              <p:cNvSpPr>
                <a:spLocks noChangeArrowheads="1"/>
              </p:cNvSpPr>
              <p:nvPr/>
            </p:nvSpPr>
            <p:spPr bwMode="auto">
              <a:xfrm>
                <a:off x="2427" y="2977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50" name="Oval 82"/>
              <p:cNvSpPr>
                <a:spLocks noChangeArrowheads="1"/>
              </p:cNvSpPr>
              <p:nvPr/>
            </p:nvSpPr>
            <p:spPr bwMode="auto">
              <a:xfrm>
                <a:off x="1744" y="3566"/>
                <a:ext cx="90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51" name="Oval 83"/>
              <p:cNvSpPr>
                <a:spLocks noChangeArrowheads="1"/>
              </p:cNvSpPr>
              <p:nvPr/>
            </p:nvSpPr>
            <p:spPr bwMode="auto">
              <a:xfrm>
                <a:off x="2108" y="3203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52" name="Oval 84"/>
              <p:cNvSpPr>
                <a:spLocks noChangeArrowheads="1"/>
              </p:cNvSpPr>
              <p:nvPr/>
            </p:nvSpPr>
            <p:spPr bwMode="auto">
              <a:xfrm>
                <a:off x="2244" y="3022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53" name="Oval 85"/>
              <p:cNvSpPr>
                <a:spLocks noChangeArrowheads="1"/>
              </p:cNvSpPr>
              <p:nvPr/>
            </p:nvSpPr>
            <p:spPr bwMode="auto">
              <a:xfrm>
                <a:off x="1156" y="3565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54" name="Oval 86"/>
              <p:cNvSpPr>
                <a:spLocks noChangeArrowheads="1"/>
              </p:cNvSpPr>
              <p:nvPr/>
            </p:nvSpPr>
            <p:spPr bwMode="auto">
              <a:xfrm>
                <a:off x="1519" y="3202"/>
                <a:ext cx="90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55" name="Oval 87"/>
              <p:cNvSpPr>
                <a:spLocks noChangeArrowheads="1"/>
              </p:cNvSpPr>
              <p:nvPr/>
            </p:nvSpPr>
            <p:spPr bwMode="auto">
              <a:xfrm>
                <a:off x="657" y="3249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56" name="Oval 88"/>
              <p:cNvSpPr>
                <a:spLocks noChangeArrowheads="1"/>
              </p:cNvSpPr>
              <p:nvPr/>
            </p:nvSpPr>
            <p:spPr bwMode="auto">
              <a:xfrm>
                <a:off x="1111" y="3159"/>
                <a:ext cx="91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57" name="Oval 89"/>
              <p:cNvSpPr>
                <a:spLocks noChangeArrowheads="1"/>
              </p:cNvSpPr>
              <p:nvPr/>
            </p:nvSpPr>
            <p:spPr bwMode="auto">
              <a:xfrm>
                <a:off x="1019" y="2886"/>
                <a:ext cx="90" cy="91"/>
              </a:xfrm>
              <a:prstGeom prst="ellipse">
                <a:avLst/>
              </a:prstGeom>
              <a:solidFill>
                <a:srgbClr val="FF0000">
                  <a:alpha val="14000"/>
                </a:srgbClr>
              </a:solidFill>
              <a:ln w="0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grpSp>
        <p:nvGrpSpPr>
          <p:cNvPr id="55303" name="Group 90"/>
          <p:cNvGrpSpPr>
            <a:grpSpLocks/>
          </p:cNvGrpSpPr>
          <p:nvPr/>
        </p:nvGrpSpPr>
        <p:grpSpPr bwMode="auto">
          <a:xfrm>
            <a:off x="2195514" y="3213100"/>
            <a:ext cx="1081087" cy="1295400"/>
            <a:chOff x="974" y="1752"/>
            <a:chExt cx="953" cy="1089"/>
          </a:xfrm>
        </p:grpSpPr>
        <p:grpSp>
          <p:nvGrpSpPr>
            <p:cNvPr id="55332" name="Group 91"/>
            <p:cNvGrpSpPr>
              <a:grpSpLocks/>
            </p:cNvGrpSpPr>
            <p:nvPr/>
          </p:nvGrpSpPr>
          <p:grpSpPr bwMode="auto">
            <a:xfrm>
              <a:off x="1110" y="1798"/>
              <a:ext cx="91" cy="91"/>
              <a:chOff x="521" y="2160"/>
              <a:chExt cx="91" cy="91"/>
            </a:xfrm>
          </p:grpSpPr>
          <p:sp>
            <p:nvSpPr>
              <p:cNvPr id="84060" name="Line 92"/>
              <p:cNvSpPr>
                <a:spLocks noChangeShapeType="1"/>
              </p:cNvSpPr>
              <p:nvPr/>
            </p:nvSpPr>
            <p:spPr bwMode="auto">
              <a:xfrm flipH="1">
                <a:off x="521" y="2157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61" name="Line 93"/>
              <p:cNvSpPr>
                <a:spLocks noChangeShapeType="1"/>
              </p:cNvSpPr>
              <p:nvPr/>
            </p:nvSpPr>
            <p:spPr bwMode="auto">
              <a:xfrm flipH="1" flipV="1">
                <a:off x="521" y="2157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5333" name="Group 94"/>
            <p:cNvGrpSpPr>
              <a:grpSpLocks/>
            </p:cNvGrpSpPr>
            <p:nvPr/>
          </p:nvGrpSpPr>
          <p:grpSpPr bwMode="auto">
            <a:xfrm>
              <a:off x="974" y="2341"/>
              <a:ext cx="91" cy="91"/>
              <a:chOff x="521" y="2160"/>
              <a:chExt cx="91" cy="91"/>
            </a:xfrm>
          </p:grpSpPr>
          <p:sp>
            <p:nvSpPr>
              <p:cNvPr id="84063" name="Line 95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64" name="Line 96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5334" name="Group 97"/>
            <p:cNvGrpSpPr>
              <a:grpSpLocks/>
            </p:cNvGrpSpPr>
            <p:nvPr/>
          </p:nvGrpSpPr>
          <p:grpSpPr bwMode="auto">
            <a:xfrm>
              <a:off x="1654" y="2524"/>
              <a:ext cx="91" cy="91"/>
              <a:chOff x="521" y="2160"/>
              <a:chExt cx="91" cy="91"/>
            </a:xfrm>
          </p:grpSpPr>
          <p:sp>
            <p:nvSpPr>
              <p:cNvPr id="84066" name="Line 98"/>
              <p:cNvSpPr>
                <a:spLocks noChangeShapeType="1"/>
              </p:cNvSpPr>
              <p:nvPr/>
            </p:nvSpPr>
            <p:spPr bwMode="auto">
              <a:xfrm flipH="1">
                <a:off x="521" y="2157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67" name="Line 99"/>
              <p:cNvSpPr>
                <a:spLocks noChangeShapeType="1"/>
              </p:cNvSpPr>
              <p:nvPr/>
            </p:nvSpPr>
            <p:spPr bwMode="auto">
              <a:xfrm flipH="1" flipV="1">
                <a:off x="521" y="2157"/>
                <a:ext cx="91" cy="97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5335" name="Group 100"/>
            <p:cNvGrpSpPr>
              <a:grpSpLocks/>
            </p:cNvGrpSpPr>
            <p:nvPr/>
          </p:nvGrpSpPr>
          <p:grpSpPr bwMode="auto">
            <a:xfrm>
              <a:off x="1428" y="2613"/>
              <a:ext cx="91" cy="91"/>
              <a:chOff x="521" y="2160"/>
              <a:chExt cx="91" cy="91"/>
            </a:xfrm>
          </p:grpSpPr>
          <p:sp>
            <p:nvSpPr>
              <p:cNvPr id="84069" name="Line 101"/>
              <p:cNvSpPr>
                <a:spLocks noChangeShapeType="1"/>
              </p:cNvSpPr>
              <p:nvPr/>
            </p:nvSpPr>
            <p:spPr bwMode="auto">
              <a:xfrm flipH="1">
                <a:off x="519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70" name="Line 102"/>
              <p:cNvSpPr>
                <a:spLocks noChangeShapeType="1"/>
              </p:cNvSpPr>
              <p:nvPr/>
            </p:nvSpPr>
            <p:spPr bwMode="auto">
              <a:xfrm flipH="1" flipV="1">
                <a:off x="519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5336" name="Group 103"/>
            <p:cNvGrpSpPr>
              <a:grpSpLocks/>
            </p:cNvGrpSpPr>
            <p:nvPr/>
          </p:nvGrpSpPr>
          <p:grpSpPr bwMode="auto">
            <a:xfrm>
              <a:off x="1836" y="2750"/>
              <a:ext cx="91" cy="91"/>
              <a:chOff x="521" y="2160"/>
              <a:chExt cx="91" cy="91"/>
            </a:xfrm>
          </p:grpSpPr>
          <p:sp>
            <p:nvSpPr>
              <p:cNvPr id="84072" name="Line 104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73" name="Line 105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5337" name="Group 106"/>
            <p:cNvGrpSpPr>
              <a:grpSpLocks/>
            </p:cNvGrpSpPr>
            <p:nvPr/>
          </p:nvGrpSpPr>
          <p:grpSpPr bwMode="auto">
            <a:xfrm>
              <a:off x="1655" y="1752"/>
              <a:ext cx="91" cy="91"/>
              <a:chOff x="521" y="2160"/>
              <a:chExt cx="91" cy="91"/>
            </a:xfrm>
          </p:grpSpPr>
          <p:sp>
            <p:nvSpPr>
              <p:cNvPr id="84075" name="Line 107"/>
              <p:cNvSpPr>
                <a:spLocks noChangeShapeType="1"/>
              </p:cNvSpPr>
              <p:nvPr/>
            </p:nvSpPr>
            <p:spPr bwMode="auto">
              <a:xfrm flipH="1">
                <a:off x="523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76" name="Line 108"/>
              <p:cNvSpPr>
                <a:spLocks noChangeShapeType="1"/>
              </p:cNvSpPr>
              <p:nvPr/>
            </p:nvSpPr>
            <p:spPr bwMode="auto">
              <a:xfrm flipH="1" flipV="1">
                <a:off x="523" y="2160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5338" name="Group 109"/>
            <p:cNvGrpSpPr>
              <a:grpSpLocks/>
            </p:cNvGrpSpPr>
            <p:nvPr/>
          </p:nvGrpSpPr>
          <p:grpSpPr bwMode="auto">
            <a:xfrm>
              <a:off x="1519" y="1933"/>
              <a:ext cx="91" cy="91"/>
              <a:chOff x="521" y="2160"/>
              <a:chExt cx="91" cy="91"/>
            </a:xfrm>
          </p:grpSpPr>
          <p:sp>
            <p:nvSpPr>
              <p:cNvPr id="84078" name="Line 110"/>
              <p:cNvSpPr>
                <a:spLocks noChangeShapeType="1"/>
              </p:cNvSpPr>
              <p:nvPr/>
            </p:nvSpPr>
            <p:spPr bwMode="auto">
              <a:xfrm flipH="1">
                <a:off x="519" y="2162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79" name="Line 111"/>
              <p:cNvSpPr>
                <a:spLocks noChangeShapeType="1"/>
              </p:cNvSpPr>
              <p:nvPr/>
            </p:nvSpPr>
            <p:spPr bwMode="auto">
              <a:xfrm flipH="1" flipV="1">
                <a:off x="519" y="2162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33CC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grpSp>
        <p:nvGrpSpPr>
          <p:cNvPr id="55305" name="Group 113"/>
          <p:cNvGrpSpPr>
            <a:grpSpLocks/>
          </p:cNvGrpSpPr>
          <p:nvPr/>
        </p:nvGrpSpPr>
        <p:grpSpPr bwMode="auto">
          <a:xfrm>
            <a:off x="1258889" y="3213100"/>
            <a:ext cx="936625" cy="863600"/>
            <a:chOff x="748" y="1979"/>
            <a:chExt cx="771" cy="679"/>
          </a:xfrm>
        </p:grpSpPr>
        <p:grpSp>
          <p:nvGrpSpPr>
            <p:cNvPr id="55314" name="Group 114"/>
            <p:cNvGrpSpPr>
              <a:grpSpLocks/>
            </p:cNvGrpSpPr>
            <p:nvPr/>
          </p:nvGrpSpPr>
          <p:grpSpPr bwMode="auto">
            <a:xfrm>
              <a:off x="884" y="1979"/>
              <a:ext cx="91" cy="91"/>
              <a:chOff x="521" y="2160"/>
              <a:chExt cx="91" cy="91"/>
            </a:xfrm>
          </p:grpSpPr>
          <p:sp>
            <p:nvSpPr>
              <p:cNvPr id="84083" name="Line 115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84" name="Line 116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5315" name="Group 117"/>
            <p:cNvGrpSpPr>
              <a:grpSpLocks/>
            </p:cNvGrpSpPr>
            <p:nvPr/>
          </p:nvGrpSpPr>
          <p:grpSpPr bwMode="auto">
            <a:xfrm>
              <a:off x="1292" y="2024"/>
              <a:ext cx="91" cy="91"/>
              <a:chOff x="521" y="2160"/>
              <a:chExt cx="91" cy="91"/>
            </a:xfrm>
          </p:grpSpPr>
          <p:sp>
            <p:nvSpPr>
              <p:cNvPr id="84086" name="Line 118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87" name="Line 119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5316" name="Group 120"/>
            <p:cNvGrpSpPr>
              <a:grpSpLocks/>
            </p:cNvGrpSpPr>
            <p:nvPr/>
          </p:nvGrpSpPr>
          <p:grpSpPr bwMode="auto">
            <a:xfrm>
              <a:off x="748" y="2295"/>
              <a:ext cx="91" cy="91"/>
              <a:chOff x="521" y="2160"/>
              <a:chExt cx="91" cy="91"/>
            </a:xfrm>
          </p:grpSpPr>
          <p:sp>
            <p:nvSpPr>
              <p:cNvPr id="84089" name="Line 121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90" name="Line 122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5317" name="Group 123"/>
            <p:cNvGrpSpPr>
              <a:grpSpLocks/>
            </p:cNvGrpSpPr>
            <p:nvPr/>
          </p:nvGrpSpPr>
          <p:grpSpPr bwMode="auto">
            <a:xfrm>
              <a:off x="748" y="2522"/>
              <a:ext cx="91" cy="91"/>
              <a:chOff x="521" y="2160"/>
              <a:chExt cx="91" cy="91"/>
            </a:xfrm>
          </p:grpSpPr>
          <p:sp>
            <p:nvSpPr>
              <p:cNvPr id="84092" name="Line 124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93" name="Line 125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5318" name="Group 126"/>
            <p:cNvGrpSpPr>
              <a:grpSpLocks/>
            </p:cNvGrpSpPr>
            <p:nvPr/>
          </p:nvGrpSpPr>
          <p:grpSpPr bwMode="auto">
            <a:xfrm>
              <a:off x="1156" y="2567"/>
              <a:ext cx="91" cy="91"/>
              <a:chOff x="521" y="2160"/>
              <a:chExt cx="91" cy="91"/>
            </a:xfrm>
          </p:grpSpPr>
          <p:sp>
            <p:nvSpPr>
              <p:cNvPr id="84095" name="Line 127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96" name="Line 128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55319" name="Group 129"/>
            <p:cNvGrpSpPr>
              <a:grpSpLocks/>
            </p:cNvGrpSpPr>
            <p:nvPr/>
          </p:nvGrpSpPr>
          <p:grpSpPr bwMode="auto">
            <a:xfrm>
              <a:off x="1428" y="2386"/>
              <a:ext cx="91" cy="91"/>
              <a:chOff x="521" y="2160"/>
              <a:chExt cx="91" cy="91"/>
            </a:xfrm>
          </p:grpSpPr>
          <p:sp>
            <p:nvSpPr>
              <p:cNvPr id="84098" name="Line 130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099" name="Line 131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grpSp>
        <p:nvGrpSpPr>
          <p:cNvPr id="55306" name="Group 132"/>
          <p:cNvGrpSpPr>
            <a:grpSpLocks/>
          </p:cNvGrpSpPr>
          <p:nvPr/>
        </p:nvGrpSpPr>
        <p:grpSpPr bwMode="auto">
          <a:xfrm>
            <a:off x="2628901" y="3500438"/>
            <a:ext cx="1511300" cy="2162175"/>
            <a:chOff x="1656" y="2205"/>
            <a:chExt cx="952" cy="1362"/>
          </a:xfrm>
        </p:grpSpPr>
        <p:sp>
          <p:nvSpPr>
            <p:cNvPr id="84101" name="Oval 133"/>
            <p:cNvSpPr>
              <a:spLocks noChangeArrowheads="1"/>
            </p:cNvSpPr>
            <p:nvPr/>
          </p:nvSpPr>
          <p:spPr bwMode="auto">
            <a:xfrm>
              <a:off x="2058" y="2684"/>
              <a:ext cx="74" cy="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102" name="Oval 134"/>
            <p:cNvSpPr>
              <a:spLocks noChangeArrowheads="1"/>
            </p:cNvSpPr>
            <p:nvPr/>
          </p:nvSpPr>
          <p:spPr bwMode="auto">
            <a:xfrm>
              <a:off x="2425" y="2611"/>
              <a:ext cx="73" cy="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103" name="Oval 135"/>
            <p:cNvSpPr>
              <a:spLocks noChangeArrowheads="1"/>
            </p:cNvSpPr>
            <p:nvPr/>
          </p:nvSpPr>
          <p:spPr bwMode="auto">
            <a:xfrm>
              <a:off x="1949" y="3161"/>
              <a:ext cx="74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104" name="Oval 136"/>
            <p:cNvSpPr>
              <a:spLocks noChangeArrowheads="1"/>
            </p:cNvSpPr>
            <p:nvPr/>
          </p:nvSpPr>
          <p:spPr bwMode="auto">
            <a:xfrm>
              <a:off x="2132" y="3493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105" name="Oval 137"/>
            <p:cNvSpPr>
              <a:spLocks noChangeArrowheads="1"/>
            </p:cNvSpPr>
            <p:nvPr/>
          </p:nvSpPr>
          <p:spPr bwMode="auto">
            <a:xfrm>
              <a:off x="2535" y="3052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106" name="Oval 138"/>
            <p:cNvSpPr>
              <a:spLocks noChangeArrowheads="1"/>
            </p:cNvSpPr>
            <p:nvPr/>
          </p:nvSpPr>
          <p:spPr bwMode="auto">
            <a:xfrm>
              <a:off x="1656" y="3492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107" name="Oval 139"/>
            <p:cNvSpPr>
              <a:spLocks noChangeArrowheads="1"/>
            </p:cNvSpPr>
            <p:nvPr/>
          </p:nvSpPr>
          <p:spPr bwMode="auto">
            <a:xfrm>
              <a:off x="2095" y="2205"/>
              <a:ext cx="74" cy="7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534" y="2924176"/>
            <a:ext cx="965895" cy="3168650"/>
            <a:chOff x="1754534" y="2924175"/>
            <a:chExt cx="965894" cy="316865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2720428" y="2924175"/>
              <a:ext cx="0" cy="1606825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754534" y="4531000"/>
              <a:ext cx="965894" cy="0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1754534" y="4531000"/>
              <a:ext cx="0" cy="1561825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642768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373" y="268226"/>
            <a:ext cx="87505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Number of possible paths down tree tells you the number of rules.</a:t>
            </a:r>
            <a:endParaRPr lang="en-US" sz="2400" dirty="0"/>
          </a:p>
          <a:p>
            <a:r>
              <a:rPr lang="en-US" sz="2400" b="1" dirty="0" smtClean="0"/>
              <a:t>More rules = more complicated.</a:t>
            </a:r>
          </a:p>
          <a:p>
            <a:endParaRPr lang="en-US" sz="2400" dirty="0" smtClean="0"/>
          </a:p>
          <a:p>
            <a:r>
              <a:rPr lang="en-US" sz="2400" dirty="0" smtClean="0"/>
              <a:t>Could have N rules, where N is the </a:t>
            </a:r>
            <a:r>
              <a:rPr lang="en-US" sz="2400" dirty="0" err="1" smtClean="0"/>
              <a:t>num</a:t>
            </a:r>
            <a:r>
              <a:rPr lang="en-US" sz="2400" dirty="0" smtClean="0"/>
              <a:t> of examples in training data.</a:t>
            </a:r>
          </a:p>
          <a:p>
            <a:r>
              <a:rPr lang="en-US" sz="2400" dirty="0" smtClean="0"/>
              <a:t>… the more rules… the more chance of </a:t>
            </a:r>
            <a:r>
              <a:rPr lang="en-US" sz="2400" b="1" u="sng" dirty="0" smtClean="0"/>
              <a:t>OVERFITTING</a:t>
            </a:r>
            <a:r>
              <a:rPr lang="en-US" sz="2400" b="1" dirty="0" smtClean="0"/>
              <a:t>.</a:t>
            </a:r>
          </a:p>
          <a:p>
            <a:endParaRPr lang="en-US" sz="2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4342544" y="3552579"/>
            <a:ext cx="4147523" cy="2551438"/>
            <a:chOff x="4179965" y="1847804"/>
            <a:chExt cx="4147522" cy="2551438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171425"/>
                </p:ext>
              </p:extLst>
            </p:nvPr>
          </p:nvGraphicFramePr>
          <p:xfrm>
            <a:off x="5706636" y="1847804"/>
            <a:ext cx="1093548" cy="370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3" name="Equation" r:id="rId3" imgW="787400" imgH="266700" progId="Equation.3">
                    <p:embed/>
                  </p:oleObj>
                </mc:Choice>
                <mc:Fallback>
                  <p:oleObj name="Equation" r:id="rId3" imgW="7874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706636" y="1847804"/>
                          <a:ext cx="1093548" cy="3708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Straight Arrow Connector 5"/>
            <p:cNvCxnSpPr>
              <a:stCxn id="5" idx="2"/>
              <a:endCxn id="11" idx="0"/>
            </p:cNvCxnSpPr>
            <p:nvPr/>
          </p:nvCxnSpPr>
          <p:spPr>
            <a:xfrm>
              <a:off x="6253410" y="2218604"/>
              <a:ext cx="1284407" cy="89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5" idx="2"/>
              <a:endCxn id="10" idx="0"/>
            </p:cNvCxnSpPr>
            <p:nvPr/>
          </p:nvCxnSpPr>
          <p:spPr>
            <a:xfrm flipH="1">
              <a:off x="5027979" y="2218604"/>
              <a:ext cx="1225431" cy="89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794745" y="2482744"/>
              <a:ext cx="3096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/>
                <a:t>yes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63962" y="2473509"/>
              <a:ext cx="24300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/>
                <a:t>no</a:t>
              </a:r>
              <a:endParaRPr lang="en-US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370518"/>
                </p:ext>
              </p:extLst>
            </p:nvPr>
          </p:nvGraphicFramePr>
          <p:xfrm>
            <a:off x="4522361" y="3114628"/>
            <a:ext cx="1011237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4" name="Equation" r:id="rId5" imgW="774700" imgH="266700" progId="Equation.3">
                    <p:embed/>
                  </p:oleObj>
                </mc:Choice>
                <mc:Fallback>
                  <p:oleObj name="Equation" r:id="rId5" imgW="7747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22361" y="3114628"/>
                          <a:ext cx="1011237" cy="34925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7075365"/>
                </p:ext>
              </p:extLst>
            </p:nvPr>
          </p:nvGraphicFramePr>
          <p:xfrm>
            <a:off x="7024261" y="3114628"/>
            <a:ext cx="1027112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5" name="Equation" r:id="rId7" imgW="787400" imgH="266700" progId="Equation.3">
                    <p:embed/>
                  </p:oleObj>
                </mc:Choice>
                <mc:Fallback>
                  <p:oleObj name="Equation" r:id="rId7" imgW="7874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024261" y="3114628"/>
                          <a:ext cx="1027112" cy="34925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Straight Arrow Connector 11"/>
            <p:cNvCxnSpPr>
              <a:stCxn id="10" idx="2"/>
            </p:cNvCxnSpPr>
            <p:nvPr/>
          </p:nvCxnSpPr>
          <p:spPr>
            <a:xfrm flipH="1">
              <a:off x="4387134" y="3463878"/>
              <a:ext cx="640845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568710" y="3540026"/>
              <a:ext cx="21600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no</a:t>
              </a:r>
              <a:endParaRPr lang="en-US" sz="1600" dirty="0"/>
            </a:p>
          </p:txBody>
        </p:sp>
        <p:cxnSp>
          <p:nvCxnSpPr>
            <p:cNvPr id="14" name="Straight Arrow Connector 13"/>
            <p:cNvCxnSpPr>
              <a:stCxn id="10" idx="2"/>
            </p:cNvCxnSpPr>
            <p:nvPr/>
          </p:nvCxnSpPr>
          <p:spPr>
            <a:xfrm>
              <a:off x="5027979" y="3463878"/>
              <a:ext cx="505619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173529" y="3540026"/>
              <a:ext cx="2752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9965088"/>
                </p:ext>
              </p:extLst>
            </p:nvPr>
          </p:nvGraphicFramePr>
          <p:xfrm>
            <a:off x="5258961" y="4045928"/>
            <a:ext cx="4476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6" name="Equation" r:id="rId9" imgW="342900" imgH="203200" progId="Equation.3">
                    <p:embed/>
                  </p:oleObj>
                </mc:Choice>
                <mc:Fallback>
                  <p:oleObj name="Equation" r:id="rId9" imgW="342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58961" y="4045928"/>
                          <a:ext cx="447675" cy="266700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7125884"/>
                </p:ext>
              </p:extLst>
            </p:nvPr>
          </p:nvGraphicFramePr>
          <p:xfrm>
            <a:off x="4179965" y="4075355"/>
            <a:ext cx="414337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7" name="Equation" r:id="rId11" imgW="317500" imgH="203200" progId="Equation.3">
                    <p:embed/>
                  </p:oleObj>
                </mc:Choice>
                <mc:Fallback>
                  <p:oleObj name="Equation" r:id="rId11" imgW="3175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179965" y="4075355"/>
                          <a:ext cx="414337" cy="266700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traight Arrow Connector 17"/>
            <p:cNvCxnSpPr/>
            <p:nvPr/>
          </p:nvCxnSpPr>
          <p:spPr>
            <a:xfrm flipH="1">
              <a:off x="6956502" y="3482928"/>
              <a:ext cx="640845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138078" y="3559076"/>
              <a:ext cx="21600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no</a:t>
              </a:r>
              <a:endParaRPr lang="en-US" sz="1600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97347" y="3482928"/>
              <a:ext cx="505619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42896" y="3559076"/>
              <a:ext cx="2752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9833033"/>
                </p:ext>
              </p:extLst>
            </p:nvPr>
          </p:nvGraphicFramePr>
          <p:xfrm>
            <a:off x="7879812" y="4132542"/>
            <a:ext cx="4476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8" name="Equation" r:id="rId13" imgW="342900" imgH="203200" progId="Equation.3">
                    <p:embed/>
                  </p:oleObj>
                </mc:Choice>
                <mc:Fallback>
                  <p:oleObj name="Equation" r:id="rId13" imgW="342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879812" y="4132542"/>
                          <a:ext cx="447675" cy="266700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5162450"/>
                </p:ext>
              </p:extLst>
            </p:nvPr>
          </p:nvGraphicFramePr>
          <p:xfrm>
            <a:off x="6738320" y="4094985"/>
            <a:ext cx="414337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9" name="Equation" r:id="rId14" imgW="317500" imgH="203200" progId="Equation.3">
                    <p:embed/>
                  </p:oleObj>
                </mc:Choice>
                <mc:Fallback>
                  <p:oleObj name="Equation" r:id="rId14" imgW="3175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738320" y="4094985"/>
                          <a:ext cx="414337" cy="266700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5508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31485" y="1477218"/>
            <a:ext cx="6630634" cy="4554832"/>
            <a:chOff x="1034382" y="1558636"/>
            <a:chExt cx="5270321" cy="3202320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1778000" y="1558636"/>
              <a:ext cx="11545" cy="26554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 flipV="1">
              <a:off x="1789545" y="4214092"/>
              <a:ext cx="40293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335477" y="4501293"/>
              <a:ext cx="2167254" cy="259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tree depth / length of rules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34382" y="2280601"/>
              <a:ext cx="656266" cy="454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testing 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rror</a:t>
              </a:r>
              <a:endParaRPr lang="en-US" dirty="0"/>
            </a:p>
          </p:txBody>
        </p:sp>
        <p:sp>
          <p:nvSpPr>
            <p:cNvPr id="7" name="Left Brace 6"/>
            <p:cNvSpPr/>
            <p:nvPr/>
          </p:nvSpPr>
          <p:spPr>
            <a:xfrm rot="16200000">
              <a:off x="4166031" y="3103249"/>
              <a:ext cx="142568" cy="106299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05812" y="3706033"/>
              <a:ext cx="1828801" cy="238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Times"/>
                  <a:cs typeface="Times"/>
                </a:rPr>
                <a:t>optimal depth about here</a:t>
              </a:r>
              <a:endParaRPr lang="en-US" sz="1600" i="1" dirty="0">
                <a:latin typeface="Times"/>
                <a:cs typeface="Time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75342" y="4224294"/>
              <a:ext cx="4276379" cy="19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	2	3	4	5	6	 7	8	9</a:t>
              </a:r>
              <a:endParaRPr lang="en-US" sz="12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956768" y="2280601"/>
              <a:ext cx="3667318" cy="1192134"/>
              <a:chOff x="1956768" y="2280601"/>
              <a:chExt cx="3667318" cy="119213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1956768" y="2280601"/>
                <a:ext cx="479472" cy="401697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 flipV="1">
                <a:off x="2436240" y="2682298"/>
                <a:ext cx="441406" cy="102342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2877645" y="2784641"/>
                <a:ext cx="457832" cy="454852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 flipV="1">
                <a:off x="3335477" y="3239493"/>
                <a:ext cx="370336" cy="233242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3705813" y="3343154"/>
                <a:ext cx="370336" cy="12957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076147" y="3343154"/>
                <a:ext cx="692667" cy="12957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4768814" y="3135826"/>
                <a:ext cx="362842" cy="33690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131656" y="2784641"/>
                <a:ext cx="492430" cy="351186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Left Brace 18"/>
            <p:cNvSpPr/>
            <p:nvPr/>
          </p:nvSpPr>
          <p:spPr>
            <a:xfrm rot="16200000" flipH="1">
              <a:off x="5176150" y="2160378"/>
              <a:ext cx="193006" cy="70286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68815" y="1806801"/>
              <a:ext cx="1535888" cy="238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latin typeface="Times"/>
                  <a:cs typeface="Times"/>
                </a:rPr>
                <a:t>starting to </a:t>
              </a:r>
              <a:r>
                <a:rPr lang="en-US" sz="1600" i="1" dirty="0" err="1" smtClean="0">
                  <a:latin typeface="Times"/>
                  <a:cs typeface="Times"/>
                </a:rPr>
                <a:t>overfit</a:t>
              </a:r>
              <a:endParaRPr lang="en-US" sz="1600" i="1" dirty="0">
                <a:latin typeface="Times"/>
                <a:cs typeface="Times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78396" y="206266"/>
            <a:ext cx="208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Overfitting</a:t>
            </a:r>
            <a:r>
              <a:rPr lang="en-US" sz="2800" dirty="0" smtClean="0"/>
              <a:t>….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130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09" y="238353"/>
            <a:ext cx="7673276" cy="65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5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80514" y="756554"/>
            <a:ext cx="8122916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sz="4000" b="1" dirty="0" smtClean="0"/>
              <a:t>Take a short break.</a:t>
            </a:r>
          </a:p>
          <a:p>
            <a:pPr algn="ctr">
              <a:spcBef>
                <a:spcPct val="50000"/>
              </a:spcBef>
              <a:defRPr/>
            </a:pPr>
            <a:endParaRPr lang="en-GB" sz="4000" b="1" dirty="0"/>
          </a:p>
          <a:p>
            <a:pPr algn="ctr">
              <a:spcBef>
                <a:spcPct val="50000"/>
              </a:spcBef>
              <a:defRPr/>
            </a:pPr>
            <a:endParaRPr lang="en-GB" sz="4000" b="1" dirty="0" smtClean="0"/>
          </a:p>
          <a:p>
            <a:pPr algn="ctr">
              <a:spcBef>
                <a:spcPct val="50000"/>
              </a:spcBef>
              <a:defRPr/>
            </a:pPr>
            <a:r>
              <a:rPr lang="en-GB" sz="4000" b="1" dirty="0" smtClean="0"/>
              <a:t>Talk to your neighbours.</a:t>
            </a:r>
          </a:p>
          <a:p>
            <a:pPr algn="ctr">
              <a:spcBef>
                <a:spcPct val="50000"/>
              </a:spcBef>
              <a:defRPr/>
            </a:pPr>
            <a:r>
              <a:rPr lang="en-GB" sz="4000" b="1" dirty="0" smtClean="0"/>
              <a:t>Make </a:t>
            </a:r>
            <a:r>
              <a:rPr lang="en-GB" sz="4000" b="1" u="sng" dirty="0" smtClean="0"/>
              <a:t>sure</a:t>
            </a:r>
            <a:r>
              <a:rPr lang="en-GB" sz="4000" b="1" dirty="0" smtClean="0"/>
              <a:t> you understand the recursive algorithm.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259" y="1576009"/>
            <a:ext cx="2603499" cy="21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2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585" y="5467825"/>
            <a:ext cx="40939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if x&gt;25 then</a:t>
            </a:r>
          </a:p>
          <a:p>
            <a:r>
              <a:rPr lang="en-US" sz="1400" dirty="0" smtClean="0">
                <a:latin typeface="Courier"/>
                <a:cs typeface="Courier"/>
              </a:rPr>
              <a:t>	if x&gt;50 then y=0 else y=1; </a:t>
            </a:r>
            <a:r>
              <a:rPr lang="en-US" sz="1400" dirty="0" err="1" smtClean="0">
                <a:latin typeface="Courier"/>
                <a:cs typeface="Courier"/>
              </a:rPr>
              <a:t>endif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else</a:t>
            </a:r>
          </a:p>
          <a:p>
            <a:r>
              <a:rPr lang="en-US" sz="1400" dirty="0" smtClean="0">
                <a:latin typeface="Courier"/>
                <a:cs typeface="Courier"/>
              </a:rPr>
              <a:t>	if x&gt;16 then y=0 else y=1; </a:t>
            </a:r>
            <a:r>
              <a:rPr lang="en-US" sz="1400" dirty="0" err="1" smtClean="0">
                <a:latin typeface="Courier"/>
                <a:cs typeface="Courier"/>
              </a:rPr>
              <a:t>endif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 err="1" smtClean="0">
                <a:latin typeface="Courier"/>
                <a:cs typeface="Courier"/>
              </a:rPr>
              <a:t>endif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585" y="240281"/>
            <a:ext cx="71469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Decision trees can be seen as nested rules.</a:t>
            </a:r>
          </a:p>
          <a:p>
            <a:r>
              <a:rPr lang="en-US" sz="2800" dirty="0" smtClean="0"/>
              <a:t>Nested </a:t>
            </a:r>
            <a:r>
              <a:rPr lang="en-US" sz="2800" dirty="0" smtClean="0"/>
              <a:t>rules are FAST, and highly parallelizable. </a:t>
            </a:r>
            <a:endParaRPr lang="en-US" sz="2800" dirty="0"/>
          </a:p>
        </p:txBody>
      </p:sp>
      <p:pic>
        <p:nvPicPr>
          <p:cNvPr id="6" name="Picture 5" descr="Screen Shot 2015-10-12 at 14.1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4" y="1664413"/>
            <a:ext cx="2960503" cy="2829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9134" y="1842517"/>
            <a:ext cx="52905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err="1" smtClean="0"/>
              <a:t>x,y,z</a:t>
            </a:r>
            <a:r>
              <a:rPr lang="en-US" sz="2000" i="1" dirty="0"/>
              <a:t>-coordinates per joint, </a:t>
            </a:r>
            <a:r>
              <a:rPr lang="en-US" sz="2000" i="1" dirty="0" smtClean="0"/>
              <a:t>~60 </a:t>
            </a:r>
            <a:r>
              <a:rPr lang="en-US" sz="2000" i="1" dirty="0"/>
              <a:t>total</a:t>
            </a:r>
          </a:p>
          <a:p>
            <a:r>
              <a:rPr lang="en-US" sz="2000" i="1" dirty="0" err="1" smtClean="0"/>
              <a:t>x,y,z</a:t>
            </a:r>
            <a:r>
              <a:rPr lang="en-US" sz="2000" i="1" dirty="0"/>
              <a:t>-velocities per joint, </a:t>
            </a:r>
            <a:r>
              <a:rPr lang="en-US" sz="2000" i="1" dirty="0" smtClean="0"/>
              <a:t>~60 </a:t>
            </a:r>
            <a:r>
              <a:rPr lang="en-US" sz="2000" i="1" dirty="0"/>
              <a:t>total</a:t>
            </a:r>
          </a:p>
          <a:p>
            <a:r>
              <a:rPr lang="en-US" sz="2000" i="1" dirty="0" smtClean="0"/>
              <a:t>joint angles (~35 total)</a:t>
            </a:r>
            <a:endParaRPr lang="en-US" sz="2000" i="1" dirty="0"/>
          </a:p>
          <a:p>
            <a:r>
              <a:rPr lang="en-US" sz="2000" i="1" dirty="0" smtClean="0"/>
              <a:t>joint </a:t>
            </a:r>
            <a:r>
              <a:rPr lang="en-US" sz="2000" i="1" dirty="0"/>
              <a:t>angular </a:t>
            </a:r>
            <a:r>
              <a:rPr lang="en-US" sz="2000" i="1" dirty="0" smtClean="0"/>
              <a:t>velocities (~35 total)</a:t>
            </a:r>
            <a:endParaRPr lang="en-US" sz="2000" i="1" dirty="0"/>
          </a:p>
        </p:txBody>
      </p:sp>
      <p:pic>
        <p:nvPicPr>
          <p:cNvPr id="8" name="Picture 7" descr="bodypar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675" y="3634457"/>
            <a:ext cx="45624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1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661" y="6712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Real-time human pose recognition in parts from single </a:t>
            </a:r>
            <a:r>
              <a:rPr lang="en-US" b="1" i="1" dirty="0" smtClean="0"/>
              <a:t>depth images</a:t>
            </a:r>
          </a:p>
          <a:p>
            <a:r>
              <a:rPr lang="en-US" dirty="0" smtClean="0"/>
              <a:t>Computer Vision and Pattern Recognition 2011</a:t>
            </a:r>
          </a:p>
          <a:p>
            <a:r>
              <a:rPr lang="en-US" dirty="0" err="1" smtClean="0"/>
              <a:t>Shotton</a:t>
            </a:r>
            <a:r>
              <a:rPr lang="en-US" dirty="0" smtClean="0"/>
              <a:t> et al, Microsoft Research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716016" y="980729"/>
            <a:ext cx="4248472" cy="4032448"/>
            <a:chOff x="4283968" y="1196752"/>
            <a:chExt cx="4248472" cy="403244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27936"/>
            <a:stretch/>
          </p:blipFill>
          <p:spPr>
            <a:xfrm>
              <a:off x="4427984" y="1268760"/>
              <a:ext cx="4093314" cy="374441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283968" y="1196752"/>
              <a:ext cx="4248472" cy="4032448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1521" y="2852936"/>
            <a:ext cx="40190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i="1" dirty="0" smtClean="0"/>
              <a:t>Trees are the </a:t>
            </a:r>
            <a:r>
              <a:rPr lang="en-US" sz="1600" i="1" dirty="0"/>
              <a:t>b</a:t>
            </a:r>
            <a:r>
              <a:rPr lang="en-US" sz="1600" i="1" dirty="0" smtClean="0"/>
              <a:t>asis of </a:t>
            </a:r>
            <a:r>
              <a:rPr lang="en-US" sz="1600" i="1" dirty="0" err="1" smtClean="0"/>
              <a:t>Kinect</a:t>
            </a:r>
            <a:r>
              <a:rPr lang="en-US" sz="1600" i="1" dirty="0" smtClean="0"/>
              <a:t> controller</a:t>
            </a:r>
          </a:p>
          <a:p>
            <a:pPr marL="285750" indent="-285750">
              <a:buFont typeface="Arial"/>
              <a:buChar char="•"/>
            </a:pPr>
            <a:endParaRPr lang="en-US" sz="1600" i="1" dirty="0" smtClean="0"/>
          </a:p>
          <a:p>
            <a:pPr marL="285750" indent="-285750">
              <a:buFont typeface="Arial"/>
              <a:buChar char="•"/>
            </a:pPr>
            <a:r>
              <a:rPr lang="en-US" sz="1600" i="1" dirty="0" smtClean="0"/>
              <a:t>Features </a:t>
            </a:r>
            <a:r>
              <a:rPr lang="en-US" sz="1600" i="1" dirty="0"/>
              <a:t>are simple image </a:t>
            </a:r>
            <a:r>
              <a:rPr lang="en-US" sz="1600" i="1" dirty="0" smtClean="0"/>
              <a:t>properties.</a:t>
            </a:r>
            <a:endParaRPr lang="en-US" sz="1600" i="1" dirty="0"/>
          </a:p>
          <a:p>
            <a:pPr marL="285750" indent="-285750">
              <a:buFont typeface="Arial"/>
              <a:buChar char="•"/>
            </a:pPr>
            <a:endParaRPr lang="en-US" sz="1600" i="1" dirty="0"/>
          </a:p>
          <a:p>
            <a:pPr marL="285750" indent="-285750">
              <a:buFont typeface="Arial"/>
              <a:buChar char="•"/>
            </a:pPr>
            <a:r>
              <a:rPr lang="en-US" sz="1600" i="1" dirty="0" smtClean="0"/>
              <a:t>Test phase: 200 frames per sec on GPU</a:t>
            </a:r>
          </a:p>
          <a:p>
            <a:pPr marL="285750" indent="-285750">
              <a:buFont typeface="Arial"/>
              <a:buChar char="•"/>
            </a:pPr>
            <a:endParaRPr lang="en-US" sz="1600" i="1" dirty="0" smtClean="0"/>
          </a:p>
          <a:p>
            <a:pPr marL="285750" indent="-285750">
              <a:buFont typeface="Arial"/>
              <a:buChar char="•"/>
            </a:pPr>
            <a:r>
              <a:rPr lang="en-US" sz="1600" i="1" dirty="0" smtClean="0"/>
              <a:t>Train phase more complex but still parallel</a:t>
            </a:r>
          </a:p>
          <a:p>
            <a:pPr marL="285750" indent="-285750">
              <a:buFont typeface="Arial"/>
              <a:buChar char="•"/>
            </a:pPr>
            <a:endParaRPr lang="en-US" sz="1600" i="1" dirty="0"/>
          </a:p>
          <a:p>
            <a:pPr marL="285750" indent="-285750">
              <a:buFont typeface="Arial"/>
              <a:buChar char="•"/>
            </a:pPr>
            <a:endParaRPr lang="en-US" sz="1600" i="1" dirty="0" smtClean="0"/>
          </a:p>
          <a:p>
            <a:endParaRPr lang="en-US" i="1" dirty="0"/>
          </a:p>
          <a:p>
            <a:endParaRPr lang="en-US" i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323528" y="5085185"/>
            <a:ext cx="5976664" cy="1656184"/>
            <a:chOff x="467544" y="5229200"/>
            <a:chExt cx="4968552" cy="12961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5517232"/>
              <a:ext cx="4768097" cy="72008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67544" y="5229200"/>
              <a:ext cx="4968552" cy="1296144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imgr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196753"/>
            <a:ext cx="4058553" cy="14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179390" y="188914"/>
            <a:ext cx="846137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600" b="0" dirty="0" smtClean="0">
                <a:solidFill>
                  <a:srgbClr val="3333FF"/>
                </a:solidFill>
                <a:cs typeface="+mn-cs"/>
              </a:rPr>
              <a:t>Recap: threshold classifiers</a:t>
            </a:r>
            <a:endParaRPr lang="en-GB" sz="2600" b="0" dirty="0">
              <a:solidFill>
                <a:srgbClr val="3333FF"/>
              </a:solidFill>
              <a:cs typeface="+mn-cs"/>
            </a:endParaRPr>
          </a:p>
        </p:txBody>
      </p:sp>
      <p:pic>
        <p:nvPicPr>
          <p:cNvPr id="34818" name="Picture 3" descr="ANd9GcS8fk09h0VBtAu4zC9EaxBgu5LaBNteumMoynop0x7-cVa_TWk&amp;t=1&amp;usg=__uW1KuBKohKF06TvKIwcBmzzwdRk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484313"/>
            <a:ext cx="1944688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4" descr="ANd9GcTGjCE5uX_tfrhaHsRfNZc1_BCvDENE2GfDZmLumdu-E2yOLtE&amp;t=1&amp;usg=__JreQ81FtFDpWAIYRUPyiYdPlW80=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1" y="476251"/>
            <a:ext cx="2089151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20" name="Group 5"/>
          <p:cNvGrpSpPr>
            <a:grpSpLocks/>
          </p:cNvGrpSpPr>
          <p:nvPr/>
        </p:nvGrpSpPr>
        <p:grpSpPr bwMode="auto">
          <a:xfrm>
            <a:off x="1403350" y="1557339"/>
            <a:ext cx="3203575" cy="2828926"/>
            <a:chOff x="2259" y="1842"/>
            <a:chExt cx="2018" cy="1782"/>
          </a:xfrm>
        </p:grpSpPr>
        <p:sp>
          <p:nvSpPr>
            <p:cNvPr id="55302" name="Line 6"/>
            <p:cNvSpPr>
              <a:spLocks noChangeShapeType="1"/>
            </p:cNvSpPr>
            <p:nvPr/>
          </p:nvSpPr>
          <p:spPr bwMode="auto">
            <a:xfrm flipV="1">
              <a:off x="2713" y="1888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5303" name="Line 7"/>
            <p:cNvSpPr>
              <a:spLocks noChangeShapeType="1"/>
            </p:cNvSpPr>
            <p:nvPr/>
          </p:nvSpPr>
          <p:spPr bwMode="auto">
            <a:xfrm flipV="1">
              <a:off x="2713" y="3385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5304" name="Rectangle 8"/>
            <p:cNvSpPr>
              <a:spLocks noChangeArrowheads="1"/>
            </p:cNvSpPr>
            <p:nvPr/>
          </p:nvSpPr>
          <p:spPr bwMode="auto">
            <a:xfrm>
              <a:off x="2259" y="1842"/>
              <a:ext cx="40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b="0">
                  <a:cs typeface="+mn-cs"/>
                </a:rPr>
                <a:t>height</a:t>
              </a:r>
            </a:p>
          </p:txBody>
        </p:sp>
        <p:sp>
          <p:nvSpPr>
            <p:cNvPr id="55305" name="Rectangle 9"/>
            <p:cNvSpPr>
              <a:spLocks noChangeArrowheads="1"/>
            </p:cNvSpPr>
            <p:nvPr/>
          </p:nvSpPr>
          <p:spPr bwMode="auto">
            <a:xfrm>
              <a:off x="3847" y="3430"/>
              <a:ext cx="43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b="0">
                  <a:cs typeface="+mn-cs"/>
                </a:rPr>
                <a:t>weight</a:t>
              </a:r>
            </a:p>
          </p:txBody>
        </p:sp>
        <p:grpSp>
          <p:nvGrpSpPr>
            <p:cNvPr id="34829" name="Group 10"/>
            <p:cNvGrpSpPr>
              <a:grpSpLocks/>
            </p:cNvGrpSpPr>
            <p:nvPr/>
          </p:nvGrpSpPr>
          <p:grpSpPr bwMode="auto">
            <a:xfrm>
              <a:off x="2894" y="2024"/>
              <a:ext cx="454" cy="589"/>
              <a:chOff x="2894" y="2024"/>
              <a:chExt cx="454" cy="589"/>
            </a:xfrm>
          </p:grpSpPr>
          <p:sp>
            <p:nvSpPr>
              <p:cNvPr id="55307" name="Oval 11"/>
              <p:cNvSpPr>
                <a:spLocks noChangeArrowheads="1"/>
              </p:cNvSpPr>
              <p:nvPr/>
            </p:nvSpPr>
            <p:spPr bwMode="auto">
              <a:xfrm>
                <a:off x="2894" y="2024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5308" name="Oval 12"/>
              <p:cNvSpPr>
                <a:spLocks noChangeArrowheads="1"/>
              </p:cNvSpPr>
              <p:nvPr/>
            </p:nvSpPr>
            <p:spPr bwMode="auto">
              <a:xfrm>
                <a:off x="3030" y="2160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5309" name="Oval 13"/>
              <p:cNvSpPr>
                <a:spLocks noChangeArrowheads="1"/>
              </p:cNvSpPr>
              <p:nvPr/>
            </p:nvSpPr>
            <p:spPr bwMode="auto">
              <a:xfrm>
                <a:off x="2940" y="2115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5310" name="Oval 14"/>
              <p:cNvSpPr>
                <a:spLocks noChangeArrowheads="1"/>
              </p:cNvSpPr>
              <p:nvPr/>
            </p:nvSpPr>
            <p:spPr bwMode="auto">
              <a:xfrm>
                <a:off x="3076" y="2251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5311" name="Oval 15"/>
              <p:cNvSpPr>
                <a:spLocks noChangeArrowheads="1"/>
              </p:cNvSpPr>
              <p:nvPr/>
            </p:nvSpPr>
            <p:spPr bwMode="auto">
              <a:xfrm>
                <a:off x="2986" y="2024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5312" name="Oval 16"/>
              <p:cNvSpPr>
                <a:spLocks noChangeArrowheads="1"/>
              </p:cNvSpPr>
              <p:nvPr/>
            </p:nvSpPr>
            <p:spPr bwMode="auto">
              <a:xfrm>
                <a:off x="2985" y="2341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5313" name="Oval 17"/>
              <p:cNvSpPr>
                <a:spLocks noChangeArrowheads="1"/>
              </p:cNvSpPr>
              <p:nvPr/>
            </p:nvSpPr>
            <p:spPr bwMode="auto">
              <a:xfrm>
                <a:off x="3031" y="2432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5314" name="Oval 18"/>
              <p:cNvSpPr>
                <a:spLocks noChangeArrowheads="1"/>
              </p:cNvSpPr>
              <p:nvPr/>
            </p:nvSpPr>
            <p:spPr bwMode="auto">
              <a:xfrm>
                <a:off x="3121" y="2387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5315" name="Oval 19"/>
              <p:cNvSpPr>
                <a:spLocks noChangeArrowheads="1"/>
              </p:cNvSpPr>
              <p:nvPr/>
            </p:nvSpPr>
            <p:spPr bwMode="auto">
              <a:xfrm>
                <a:off x="3303" y="2251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5316" name="Oval 20"/>
              <p:cNvSpPr>
                <a:spLocks noChangeArrowheads="1"/>
              </p:cNvSpPr>
              <p:nvPr/>
            </p:nvSpPr>
            <p:spPr bwMode="auto">
              <a:xfrm>
                <a:off x="3167" y="2568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34830" name="Group 21"/>
            <p:cNvGrpSpPr>
              <a:grpSpLocks/>
            </p:cNvGrpSpPr>
            <p:nvPr/>
          </p:nvGrpSpPr>
          <p:grpSpPr bwMode="auto">
            <a:xfrm>
              <a:off x="3529" y="2704"/>
              <a:ext cx="590" cy="545"/>
              <a:chOff x="3529" y="2704"/>
              <a:chExt cx="590" cy="545"/>
            </a:xfrm>
          </p:grpSpPr>
          <p:grpSp>
            <p:nvGrpSpPr>
              <p:cNvPr id="34831" name="Group 22"/>
              <p:cNvGrpSpPr>
                <a:grpSpLocks/>
              </p:cNvGrpSpPr>
              <p:nvPr/>
            </p:nvGrpSpPr>
            <p:grpSpPr bwMode="auto">
              <a:xfrm>
                <a:off x="3549" y="2926"/>
                <a:ext cx="46" cy="45"/>
                <a:chOff x="2834" y="3158"/>
                <a:chExt cx="46" cy="45"/>
              </a:xfrm>
            </p:grpSpPr>
            <p:sp>
              <p:nvSpPr>
                <p:cNvPr id="55319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20" name="Line 24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32" name="Group 25"/>
              <p:cNvGrpSpPr>
                <a:grpSpLocks/>
              </p:cNvGrpSpPr>
              <p:nvPr/>
            </p:nvGrpSpPr>
            <p:grpSpPr bwMode="auto">
              <a:xfrm>
                <a:off x="3710" y="3022"/>
                <a:ext cx="46" cy="45"/>
                <a:chOff x="2834" y="3158"/>
                <a:chExt cx="46" cy="45"/>
              </a:xfrm>
            </p:grpSpPr>
            <p:sp>
              <p:nvSpPr>
                <p:cNvPr id="55322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23" name="Line 27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33" name="Group 28"/>
              <p:cNvGrpSpPr>
                <a:grpSpLocks/>
              </p:cNvGrpSpPr>
              <p:nvPr/>
            </p:nvGrpSpPr>
            <p:grpSpPr bwMode="auto">
              <a:xfrm>
                <a:off x="3756" y="2931"/>
                <a:ext cx="46" cy="45"/>
                <a:chOff x="2834" y="3158"/>
                <a:chExt cx="46" cy="45"/>
              </a:xfrm>
            </p:grpSpPr>
            <p:sp>
              <p:nvSpPr>
                <p:cNvPr id="55325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26" name="Line 30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34" name="Group 31"/>
              <p:cNvGrpSpPr>
                <a:grpSpLocks/>
              </p:cNvGrpSpPr>
              <p:nvPr/>
            </p:nvGrpSpPr>
            <p:grpSpPr bwMode="auto">
              <a:xfrm>
                <a:off x="3846" y="2840"/>
                <a:ext cx="46" cy="45"/>
                <a:chOff x="2834" y="3158"/>
                <a:chExt cx="46" cy="45"/>
              </a:xfrm>
            </p:grpSpPr>
            <p:sp>
              <p:nvSpPr>
                <p:cNvPr id="55328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29" name="Line 33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35" name="Group 34"/>
              <p:cNvGrpSpPr>
                <a:grpSpLocks/>
              </p:cNvGrpSpPr>
              <p:nvPr/>
            </p:nvGrpSpPr>
            <p:grpSpPr bwMode="auto">
              <a:xfrm>
                <a:off x="3620" y="3158"/>
                <a:ext cx="46" cy="45"/>
                <a:chOff x="2834" y="3158"/>
                <a:chExt cx="46" cy="45"/>
              </a:xfrm>
            </p:grpSpPr>
            <p:sp>
              <p:nvSpPr>
                <p:cNvPr id="55331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32" name="Line 36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36" name="Group 37"/>
              <p:cNvGrpSpPr>
                <a:grpSpLocks/>
              </p:cNvGrpSpPr>
              <p:nvPr/>
            </p:nvGrpSpPr>
            <p:grpSpPr bwMode="auto">
              <a:xfrm>
                <a:off x="3937" y="2976"/>
                <a:ext cx="46" cy="45"/>
                <a:chOff x="2834" y="3158"/>
                <a:chExt cx="46" cy="45"/>
              </a:xfrm>
            </p:grpSpPr>
            <p:sp>
              <p:nvSpPr>
                <p:cNvPr id="55334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35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37" name="Group 40"/>
              <p:cNvGrpSpPr>
                <a:grpSpLocks/>
              </p:cNvGrpSpPr>
              <p:nvPr/>
            </p:nvGrpSpPr>
            <p:grpSpPr bwMode="auto">
              <a:xfrm>
                <a:off x="3575" y="3113"/>
                <a:ext cx="46" cy="45"/>
                <a:chOff x="2834" y="3158"/>
                <a:chExt cx="46" cy="45"/>
              </a:xfrm>
            </p:grpSpPr>
            <p:sp>
              <p:nvSpPr>
                <p:cNvPr id="55337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38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38" name="Group 43"/>
              <p:cNvGrpSpPr>
                <a:grpSpLocks/>
              </p:cNvGrpSpPr>
              <p:nvPr/>
            </p:nvGrpSpPr>
            <p:grpSpPr bwMode="auto">
              <a:xfrm>
                <a:off x="3665" y="2840"/>
                <a:ext cx="46" cy="45"/>
                <a:chOff x="2834" y="3158"/>
                <a:chExt cx="46" cy="45"/>
              </a:xfrm>
            </p:grpSpPr>
            <p:sp>
              <p:nvSpPr>
                <p:cNvPr id="55340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41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39" name="Group 46"/>
              <p:cNvGrpSpPr>
                <a:grpSpLocks/>
              </p:cNvGrpSpPr>
              <p:nvPr/>
            </p:nvGrpSpPr>
            <p:grpSpPr bwMode="auto">
              <a:xfrm>
                <a:off x="3665" y="3067"/>
                <a:ext cx="46" cy="45"/>
                <a:chOff x="2834" y="3158"/>
                <a:chExt cx="46" cy="45"/>
              </a:xfrm>
            </p:grpSpPr>
            <p:sp>
              <p:nvSpPr>
                <p:cNvPr id="55343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44" name="Line 48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40" name="Group 49"/>
              <p:cNvGrpSpPr>
                <a:grpSpLocks/>
              </p:cNvGrpSpPr>
              <p:nvPr/>
            </p:nvGrpSpPr>
            <p:grpSpPr bwMode="auto">
              <a:xfrm>
                <a:off x="3846" y="3068"/>
                <a:ext cx="46" cy="45"/>
                <a:chOff x="2834" y="3158"/>
                <a:chExt cx="46" cy="45"/>
              </a:xfrm>
            </p:grpSpPr>
            <p:sp>
              <p:nvSpPr>
                <p:cNvPr id="55346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47" name="Line 51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41" name="Group 52"/>
              <p:cNvGrpSpPr>
                <a:grpSpLocks/>
              </p:cNvGrpSpPr>
              <p:nvPr/>
            </p:nvGrpSpPr>
            <p:grpSpPr bwMode="auto">
              <a:xfrm>
                <a:off x="3892" y="2977"/>
                <a:ext cx="46" cy="45"/>
                <a:chOff x="2834" y="3158"/>
                <a:chExt cx="46" cy="45"/>
              </a:xfrm>
            </p:grpSpPr>
            <p:sp>
              <p:nvSpPr>
                <p:cNvPr id="55349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50" name="Line 54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42" name="Group 55"/>
              <p:cNvGrpSpPr>
                <a:grpSpLocks/>
              </p:cNvGrpSpPr>
              <p:nvPr/>
            </p:nvGrpSpPr>
            <p:grpSpPr bwMode="auto">
              <a:xfrm>
                <a:off x="3982" y="2886"/>
                <a:ext cx="46" cy="45"/>
                <a:chOff x="2834" y="3158"/>
                <a:chExt cx="46" cy="45"/>
              </a:xfrm>
            </p:grpSpPr>
            <p:sp>
              <p:nvSpPr>
                <p:cNvPr id="55352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53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43" name="Group 58"/>
              <p:cNvGrpSpPr>
                <a:grpSpLocks/>
              </p:cNvGrpSpPr>
              <p:nvPr/>
            </p:nvGrpSpPr>
            <p:grpSpPr bwMode="auto">
              <a:xfrm>
                <a:off x="3756" y="3113"/>
                <a:ext cx="46" cy="45"/>
                <a:chOff x="2834" y="3158"/>
                <a:chExt cx="46" cy="45"/>
              </a:xfrm>
            </p:grpSpPr>
            <p:sp>
              <p:nvSpPr>
                <p:cNvPr id="55355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56" name="Line 60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44" name="Group 61"/>
              <p:cNvGrpSpPr>
                <a:grpSpLocks/>
              </p:cNvGrpSpPr>
              <p:nvPr/>
            </p:nvGrpSpPr>
            <p:grpSpPr bwMode="auto">
              <a:xfrm>
                <a:off x="3529" y="3204"/>
                <a:ext cx="46" cy="45"/>
                <a:chOff x="2834" y="3158"/>
                <a:chExt cx="46" cy="45"/>
              </a:xfrm>
            </p:grpSpPr>
            <p:sp>
              <p:nvSpPr>
                <p:cNvPr id="55358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59" name="Line 63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45" name="Group 64"/>
              <p:cNvGrpSpPr>
                <a:grpSpLocks/>
              </p:cNvGrpSpPr>
              <p:nvPr/>
            </p:nvGrpSpPr>
            <p:grpSpPr bwMode="auto">
              <a:xfrm>
                <a:off x="3892" y="2704"/>
                <a:ext cx="46" cy="45"/>
                <a:chOff x="2834" y="3158"/>
                <a:chExt cx="46" cy="45"/>
              </a:xfrm>
            </p:grpSpPr>
            <p:sp>
              <p:nvSpPr>
                <p:cNvPr id="55361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62" name="Line 66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34846" name="Group 67"/>
              <p:cNvGrpSpPr>
                <a:grpSpLocks/>
              </p:cNvGrpSpPr>
              <p:nvPr/>
            </p:nvGrpSpPr>
            <p:grpSpPr bwMode="auto">
              <a:xfrm>
                <a:off x="4073" y="3022"/>
                <a:ext cx="46" cy="45"/>
                <a:chOff x="2834" y="3158"/>
                <a:chExt cx="46" cy="45"/>
              </a:xfrm>
            </p:grpSpPr>
            <p:sp>
              <p:nvSpPr>
                <p:cNvPr id="55364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2835" y="3158"/>
                  <a:ext cx="45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365" name="Line 69"/>
                <p:cNvSpPr>
                  <a:spLocks noChangeShapeType="1"/>
                </p:cNvSpPr>
                <p:nvPr/>
              </p:nvSpPr>
              <p:spPr bwMode="auto">
                <a:xfrm flipH="1" flipV="1">
                  <a:off x="2834" y="3158"/>
                  <a:ext cx="46" cy="45"/>
                </a:xfrm>
                <a:prstGeom prst="line">
                  <a:avLst/>
                </a:prstGeom>
                <a:noFill/>
                <a:ln w="31750">
                  <a:solidFill>
                    <a:srgbClr val="3366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</p:grpSp>
      </p:grpSp>
      <p:grpSp>
        <p:nvGrpSpPr>
          <p:cNvPr id="55366" name="Group 70"/>
          <p:cNvGrpSpPr>
            <a:grpSpLocks/>
          </p:cNvGrpSpPr>
          <p:nvPr/>
        </p:nvGrpSpPr>
        <p:grpSpPr bwMode="auto">
          <a:xfrm>
            <a:off x="2092326" y="1341439"/>
            <a:ext cx="187325" cy="3217862"/>
            <a:chOff x="1335" y="709"/>
            <a:chExt cx="83" cy="2145"/>
          </a:xfrm>
        </p:grpSpPr>
        <p:sp>
          <p:nvSpPr>
            <p:cNvPr id="55367" name="Line 71"/>
            <p:cNvSpPr>
              <a:spLocks noChangeShapeType="1"/>
            </p:cNvSpPr>
            <p:nvPr/>
          </p:nvSpPr>
          <p:spPr bwMode="auto">
            <a:xfrm>
              <a:off x="1383" y="709"/>
              <a:ext cx="0" cy="1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aphicFrame>
          <p:nvGraphicFramePr>
            <p:cNvPr id="34824" name="Object 72"/>
            <p:cNvGraphicFramePr>
              <a:graphicFrameLocks noChangeAspect="1"/>
            </p:cNvGraphicFramePr>
            <p:nvPr/>
          </p:nvGraphicFramePr>
          <p:xfrm>
            <a:off x="1335" y="2679"/>
            <a:ext cx="83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19" name="Equation" r:id="rId6" imgW="88746" imgH="152136" progId="Equation.3">
                    <p:embed/>
                  </p:oleObj>
                </mc:Choice>
                <mc:Fallback>
                  <p:oleObj name="Equation" r:id="rId6" imgW="88746" imgH="1521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5" y="2679"/>
                          <a:ext cx="83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822" name="Object 73"/>
          <p:cNvGraphicFramePr>
            <a:graphicFrameLocks noChangeAspect="1"/>
          </p:cNvGraphicFramePr>
          <p:nvPr/>
        </p:nvGraphicFramePr>
        <p:xfrm>
          <a:off x="1966914" y="5187950"/>
          <a:ext cx="63627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0" name="Equation" r:id="rId8" imgW="2362200" imgH="190500" progId="Equation.3">
                  <p:embed/>
                </p:oleObj>
              </mc:Choice>
              <mc:Fallback>
                <p:oleObj name="Equation" r:id="rId8" imgW="23622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6914" y="5187950"/>
                        <a:ext cx="63627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983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11927 -2.22222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5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57963" y="1407903"/>
            <a:ext cx="3639151" cy="2814783"/>
            <a:chOff x="1150924" y="1458411"/>
            <a:chExt cx="6578024" cy="52339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629243" y="1458411"/>
              <a:ext cx="2" cy="4980421"/>
            </a:xfrm>
            <a:prstGeom prst="straightConnector1">
              <a:avLst/>
            </a:prstGeom>
            <a:ln w="3175" cmpd="sng"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269982" y="5296851"/>
              <a:ext cx="5879937" cy="1048"/>
            </a:xfrm>
            <a:prstGeom prst="straightConnector1">
              <a:avLst/>
            </a:prstGeom>
            <a:ln w="3175" cmpd="sng"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296525" y="1537779"/>
              <a:ext cx="662759" cy="829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</a:t>
              </a:r>
            </a:p>
            <a:p>
              <a:endParaRPr lang="en-US" sz="9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05843" y="5017859"/>
              <a:ext cx="498277" cy="572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55451" y="3221872"/>
              <a:ext cx="498277" cy="572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5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99258" y="5318821"/>
              <a:ext cx="4560581" cy="1373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				</a:t>
              </a:r>
              <a:r>
                <a:rPr lang="en-US" sz="1000" dirty="0"/>
                <a:t> </a:t>
              </a:r>
              <a:r>
                <a:rPr lang="en-US" sz="1000" dirty="0" smtClean="0"/>
                <a:t>         </a:t>
              </a:r>
              <a:r>
                <a:rPr lang="en-US" sz="1400" dirty="0" smtClean="0"/>
                <a:t>5					10</a:t>
              </a:r>
              <a:endParaRPr lang="en-US" sz="1400" dirty="0"/>
            </a:p>
          </p:txBody>
        </p:sp>
        <p:sp>
          <p:nvSpPr>
            <p:cNvPr id="10" name="Cross 9"/>
            <p:cNvSpPr>
              <a:spLocks noChangeAspect="1"/>
            </p:cNvSpPr>
            <p:nvPr/>
          </p:nvSpPr>
          <p:spPr>
            <a:xfrm rot="2620069">
              <a:off x="5164829" y="2707040"/>
              <a:ext cx="179997" cy="179999"/>
            </a:xfrm>
            <a:prstGeom prst="plus">
              <a:avLst>
                <a:gd name="adj" fmla="val 46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15" name="Cross 14"/>
            <p:cNvSpPr>
              <a:spLocks noChangeAspect="1"/>
            </p:cNvSpPr>
            <p:nvPr/>
          </p:nvSpPr>
          <p:spPr>
            <a:xfrm rot="2620069">
              <a:off x="5127457" y="1940185"/>
              <a:ext cx="179997" cy="179999"/>
            </a:xfrm>
            <a:prstGeom prst="plus">
              <a:avLst>
                <a:gd name="adj" fmla="val 46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16" name="Cross 15"/>
            <p:cNvSpPr>
              <a:spLocks noChangeAspect="1"/>
            </p:cNvSpPr>
            <p:nvPr/>
          </p:nvSpPr>
          <p:spPr>
            <a:xfrm rot="2620069">
              <a:off x="5978601" y="2219829"/>
              <a:ext cx="179997" cy="179999"/>
            </a:xfrm>
            <a:prstGeom prst="plus">
              <a:avLst>
                <a:gd name="adj" fmla="val 46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17" name="Cross 16"/>
            <p:cNvSpPr>
              <a:spLocks noChangeAspect="1"/>
            </p:cNvSpPr>
            <p:nvPr/>
          </p:nvSpPr>
          <p:spPr>
            <a:xfrm rot="2620069">
              <a:off x="5000214" y="2351610"/>
              <a:ext cx="179997" cy="179999"/>
            </a:xfrm>
            <a:prstGeom prst="plus">
              <a:avLst>
                <a:gd name="adj" fmla="val 46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18" name="Cross 17"/>
            <p:cNvSpPr>
              <a:spLocks noChangeAspect="1"/>
            </p:cNvSpPr>
            <p:nvPr/>
          </p:nvSpPr>
          <p:spPr>
            <a:xfrm rot="2620069">
              <a:off x="5961377" y="2478853"/>
              <a:ext cx="179997" cy="179999"/>
            </a:xfrm>
            <a:prstGeom prst="plus">
              <a:avLst>
                <a:gd name="adj" fmla="val 46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19" name="Cross 18"/>
            <p:cNvSpPr>
              <a:spLocks noChangeAspect="1"/>
            </p:cNvSpPr>
            <p:nvPr/>
          </p:nvSpPr>
          <p:spPr>
            <a:xfrm rot="2620069">
              <a:off x="5834133" y="1856382"/>
              <a:ext cx="179997" cy="179999"/>
            </a:xfrm>
            <a:prstGeom prst="plus">
              <a:avLst>
                <a:gd name="adj" fmla="val 46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20" name="Cross 19"/>
            <p:cNvSpPr>
              <a:spLocks noChangeAspect="1"/>
            </p:cNvSpPr>
            <p:nvPr/>
          </p:nvSpPr>
          <p:spPr>
            <a:xfrm rot="2620069">
              <a:off x="5516608" y="2474316"/>
              <a:ext cx="179997" cy="179999"/>
            </a:xfrm>
            <a:prstGeom prst="plus">
              <a:avLst>
                <a:gd name="adj" fmla="val 46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14" name="Rounded Rectangle 13"/>
            <p:cNvSpPr>
              <a:spLocks noChangeAspect="1"/>
            </p:cNvSpPr>
            <p:nvPr/>
          </p:nvSpPr>
          <p:spPr>
            <a:xfrm>
              <a:off x="4943837" y="3883138"/>
              <a:ext cx="144000" cy="146816"/>
            </a:xfrm>
            <a:prstGeom prst="roundRect">
              <a:avLst>
                <a:gd name="adj" fmla="val 50000"/>
              </a:avLst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Rounded Rectangle 21"/>
            <p:cNvSpPr>
              <a:spLocks noChangeAspect="1"/>
            </p:cNvSpPr>
            <p:nvPr/>
          </p:nvSpPr>
          <p:spPr>
            <a:xfrm>
              <a:off x="5572488" y="3799393"/>
              <a:ext cx="144000" cy="146816"/>
            </a:xfrm>
            <a:prstGeom prst="roundRect">
              <a:avLst>
                <a:gd name="adj" fmla="val 50000"/>
              </a:avLst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Rounded Rectangle 24"/>
            <p:cNvSpPr>
              <a:spLocks noChangeAspect="1"/>
            </p:cNvSpPr>
            <p:nvPr/>
          </p:nvSpPr>
          <p:spPr>
            <a:xfrm>
              <a:off x="5238071" y="4136869"/>
              <a:ext cx="144000" cy="146816"/>
            </a:xfrm>
            <a:prstGeom prst="roundRect">
              <a:avLst>
                <a:gd name="adj" fmla="val 50000"/>
              </a:avLst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Rounded Rectangle 25"/>
            <p:cNvSpPr>
              <a:spLocks noChangeAspect="1"/>
            </p:cNvSpPr>
            <p:nvPr/>
          </p:nvSpPr>
          <p:spPr>
            <a:xfrm>
              <a:off x="5603047" y="4443133"/>
              <a:ext cx="144000" cy="146816"/>
            </a:xfrm>
            <a:prstGeom prst="roundRect">
              <a:avLst>
                <a:gd name="adj" fmla="val 50000"/>
              </a:avLst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Rounded Rectangle 26"/>
            <p:cNvSpPr>
              <a:spLocks noChangeAspect="1"/>
            </p:cNvSpPr>
            <p:nvPr/>
          </p:nvSpPr>
          <p:spPr>
            <a:xfrm>
              <a:off x="6051843" y="3809730"/>
              <a:ext cx="144000" cy="146816"/>
            </a:xfrm>
            <a:prstGeom prst="roundRect">
              <a:avLst>
                <a:gd name="adj" fmla="val 50000"/>
              </a:avLst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Rounded Rectangle 27"/>
            <p:cNvSpPr>
              <a:spLocks noChangeAspect="1"/>
            </p:cNvSpPr>
            <p:nvPr/>
          </p:nvSpPr>
          <p:spPr>
            <a:xfrm>
              <a:off x="6178619" y="4391113"/>
              <a:ext cx="144000" cy="146816"/>
            </a:xfrm>
            <a:prstGeom prst="roundRect">
              <a:avLst>
                <a:gd name="adj" fmla="val 50000"/>
              </a:avLst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1150924" y="2827531"/>
              <a:ext cx="6578024" cy="13093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305843" y="5017858"/>
              <a:ext cx="498277" cy="572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55451" y="3221874"/>
              <a:ext cx="498277" cy="572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5</a:t>
              </a:r>
              <a:endParaRPr lang="en-US" sz="1400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745" y="109410"/>
            <a:ext cx="846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We’ve been assuming </a:t>
            </a:r>
            <a:r>
              <a:rPr lang="en-US" sz="3600" b="1" u="sng" dirty="0" smtClean="0"/>
              <a:t>continuous</a:t>
            </a:r>
            <a:r>
              <a:rPr lang="en-US" sz="3600" dirty="0" smtClean="0"/>
              <a:t> variables!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r="57379"/>
          <a:stretch/>
        </p:blipFill>
        <p:spPr>
          <a:xfrm>
            <a:off x="5198060" y="1217677"/>
            <a:ext cx="2712224" cy="2693022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621937" y="5187349"/>
            <a:ext cx="5657260" cy="777768"/>
            <a:chOff x="1283861" y="1211909"/>
            <a:chExt cx="5657260" cy="777768"/>
          </a:xfrm>
        </p:grpSpPr>
        <p:grpSp>
          <p:nvGrpSpPr>
            <p:cNvPr id="34" name="Group 33"/>
            <p:cNvGrpSpPr/>
            <p:nvPr/>
          </p:nvGrpSpPr>
          <p:grpSpPr>
            <a:xfrm>
              <a:off x="1387773" y="1373909"/>
              <a:ext cx="4964546" cy="230223"/>
              <a:chOff x="1387773" y="1373909"/>
              <a:chExt cx="4964546" cy="230223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V="1">
                <a:off x="6009772" y="1388073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5151591" y="1388133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1493993" y="1376225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2406048" y="1387770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3341264" y="1378899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4231710" y="1376528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>
                <a:off x="1387773" y="1373909"/>
                <a:ext cx="4964546" cy="0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1283861" y="1651123"/>
              <a:ext cx="5657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1200" dirty="0" smtClean="0"/>
                <a:t>10		20		30		40		50		60</a:t>
              </a:r>
              <a:endParaRPr lang="en-US" sz="1600" kern="1200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387773" y="1211909"/>
              <a:ext cx="4677405" cy="326315"/>
              <a:chOff x="1387773" y="1211909"/>
              <a:chExt cx="4677405" cy="326315"/>
            </a:xfrm>
          </p:grpSpPr>
          <p:sp>
            <p:nvSpPr>
              <p:cNvPr id="37" name="Oval 36"/>
              <p:cNvSpPr>
                <a:spLocks/>
              </p:cNvSpPr>
              <p:nvPr/>
            </p:nvSpPr>
            <p:spPr>
              <a:xfrm>
                <a:off x="2105498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38" name="Oval 37"/>
              <p:cNvSpPr>
                <a:spLocks/>
              </p:cNvSpPr>
              <p:nvPr/>
            </p:nvSpPr>
            <p:spPr>
              <a:xfrm>
                <a:off x="2671637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39" name="Oval 38"/>
              <p:cNvSpPr>
                <a:spLocks/>
              </p:cNvSpPr>
              <p:nvPr/>
            </p:nvSpPr>
            <p:spPr>
              <a:xfrm>
                <a:off x="2440737" y="1281550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40" name="Oval 39"/>
              <p:cNvSpPr>
                <a:spLocks/>
              </p:cNvSpPr>
              <p:nvPr/>
            </p:nvSpPr>
            <p:spPr>
              <a:xfrm>
                <a:off x="5904365" y="1281550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41" name="Oval 40"/>
              <p:cNvSpPr>
                <a:spLocks/>
              </p:cNvSpPr>
              <p:nvPr/>
            </p:nvSpPr>
            <p:spPr>
              <a:xfrm>
                <a:off x="5673465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47" name="Multiply 46"/>
              <p:cNvSpPr>
                <a:spLocks/>
              </p:cNvSpPr>
              <p:nvPr/>
            </p:nvSpPr>
            <p:spPr>
              <a:xfrm>
                <a:off x="2901720" y="1211909"/>
                <a:ext cx="324636" cy="324000"/>
              </a:xfrm>
              <a:prstGeom prst="mathMultiply">
                <a:avLst>
                  <a:gd name="adj1" fmla="val 7761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48" name="Multiply 47"/>
              <p:cNvSpPr>
                <a:spLocks/>
              </p:cNvSpPr>
              <p:nvPr/>
            </p:nvSpPr>
            <p:spPr>
              <a:xfrm>
                <a:off x="3226356" y="1211909"/>
                <a:ext cx="324636" cy="324000"/>
              </a:xfrm>
              <a:prstGeom prst="mathMultiply">
                <a:avLst>
                  <a:gd name="adj1" fmla="val 7416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50" name="Multiply 49"/>
              <p:cNvSpPr>
                <a:spLocks/>
              </p:cNvSpPr>
              <p:nvPr/>
            </p:nvSpPr>
            <p:spPr>
              <a:xfrm>
                <a:off x="4659312" y="1211909"/>
                <a:ext cx="324636" cy="324000"/>
              </a:xfrm>
              <a:prstGeom prst="mathMultiply">
                <a:avLst>
                  <a:gd name="adj1" fmla="val 6879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51" name="Multiply 50"/>
              <p:cNvSpPr>
                <a:spLocks/>
              </p:cNvSpPr>
              <p:nvPr/>
            </p:nvSpPr>
            <p:spPr>
              <a:xfrm>
                <a:off x="4231710" y="1214224"/>
                <a:ext cx="324636" cy="324000"/>
              </a:xfrm>
              <a:prstGeom prst="mathMultiply">
                <a:avLst>
                  <a:gd name="adj1" fmla="val 7999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54" name="Multiply 53"/>
              <p:cNvSpPr>
                <a:spLocks/>
              </p:cNvSpPr>
              <p:nvPr/>
            </p:nvSpPr>
            <p:spPr>
              <a:xfrm>
                <a:off x="1387773" y="1214224"/>
                <a:ext cx="324636" cy="324000"/>
              </a:xfrm>
              <a:prstGeom prst="mathMultiply">
                <a:avLst>
                  <a:gd name="adj1" fmla="val 6164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55" name="Multiply 54"/>
              <p:cNvSpPr>
                <a:spLocks/>
              </p:cNvSpPr>
              <p:nvPr/>
            </p:nvSpPr>
            <p:spPr>
              <a:xfrm>
                <a:off x="1712409" y="1214224"/>
                <a:ext cx="324636" cy="324000"/>
              </a:xfrm>
              <a:prstGeom prst="mathMultiply">
                <a:avLst>
                  <a:gd name="adj1" fmla="val 7416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027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12745" y="109410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Tennis Problem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42" y="1448784"/>
            <a:ext cx="8058545" cy="457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5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890608" y="408012"/>
            <a:ext cx="5022696" cy="3697459"/>
            <a:chOff x="2742185" y="260019"/>
            <a:chExt cx="3471474" cy="2518170"/>
          </a:xfrm>
        </p:grpSpPr>
        <p:cxnSp>
          <p:nvCxnSpPr>
            <p:cNvPr id="3" name="Straight Arrow Connector 2"/>
            <p:cNvCxnSpPr>
              <a:stCxn id="8" idx="2"/>
              <a:endCxn id="23" idx="0"/>
            </p:cNvCxnSpPr>
            <p:nvPr/>
          </p:nvCxnSpPr>
          <p:spPr>
            <a:xfrm>
              <a:off x="3324021" y="1545149"/>
              <a:ext cx="270082" cy="10024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013396" y="260019"/>
              <a:ext cx="705747" cy="2724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Outlook</a:t>
              </a:r>
              <a:endParaRPr lang="en-US" sz="2000" dirty="0"/>
            </a:p>
          </p:txBody>
        </p:sp>
        <p:cxnSp>
          <p:nvCxnSpPr>
            <p:cNvPr id="5" name="Straight Arrow Connector 4"/>
            <p:cNvCxnSpPr>
              <a:stCxn id="4" idx="2"/>
              <a:endCxn id="24" idx="0"/>
            </p:cNvCxnSpPr>
            <p:nvPr/>
          </p:nvCxnSpPr>
          <p:spPr>
            <a:xfrm>
              <a:off x="4366270" y="532516"/>
              <a:ext cx="29204" cy="7820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4" idx="2"/>
              <a:endCxn id="15" idx="0"/>
            </p:cNvCxnSpPr>
            <p:nvPr/>
          </p:nvCxnSpPr>
          <p:spPr>
            <a:xfrm>
              <a:off x="4366270" y="532516"/>
              <a:ext cx="1270516" cy="78965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4" idx="2"/>
              <a:endCxn id="8" idx="0"/>
            </p:cNvCxnSpPr>
            <p:nvPr/>
          </p:nvCxnSpPr>
          <p:spPr>
            <a:xfrm flipH="1">
              <a:off x="3324021" y="532516"/>
              <a:ext cx="1042248" cy="7820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996483" y="1314574"/>
              <a:ext cx="655076" cy="2305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Humidity</a:t>
              </a: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8" idx="2"/>
              <a:endCxn id="14" idx="0"/>
            </p:cNvCxnSpPr>
            <p:nvPr/>
          </p:nvCxnSpPr>
          <p:spPr>
            <a:xfrm flipH="1">
              <a:off x="2898722" y="1545149"/>
              <a:ext cx="425300" cy="9973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2806118" y="2027773"/>
              <a:ext cx="301910" cy="16769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600" dirty="0" smtClean="0"/>
                <a:t>HIGH</a:t>
              </a:r>
              <a:endParaRPr lang="en-US" sz="2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63181" y="706063"/>
              <a:ext cx="413963" cy="230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RAIN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0130" y="746411"/>
              <a:ext cx="535974" cy="230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SUNNY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8639" y="854126"/>
              <a:ext cx="740179" cy="23057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OVERCAST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42185" y="2542490"/>
              <a:ext cx="313073" cy="230574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 smtClean="0"/>
                <a:t>NO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9106" y="1322170"/>
              <a:ext cx="435360" cy="2305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Wind</a:t>
              </a:r>
              <a:endParaRPr lang="en-US" sz="1600" dirty="0"/>
            </a:p>
          </p:txBody>
        </p:sp>
        <p:cxnSp>
          <p:nvCxnSpPr>
            <p:cNvPr id="16" name="Straight Arrow Connector 15"/>
            <p:cNvCxnSpPr>
              <a:stCxn id="15" idx="2"/>
              <a:endCxn id="17" idx="0"/>
            </p:cNvCxnSpPr>
            <p:nvPr/>
          </p:nvCxnSpPr>
          <p:spPr>
            <a:xfrm>
              <a:off x="5636786" y="1552744"/>
              <a:ext cx="411127" cy="9885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882167" y="2541299"/>
              <a:ext cx="331492" cy="23057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5799201" y="2004684"/>
              <a:ext cx="351144" cy="16769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600" dirty="0" smtClean="0"/>
                <a:t>WEAK</a:t>
              </a:r>
              <a:endParaRPr lang="en-US" sz="2800" dirty="0"/>
            </a:p>
          </p:txBody>
        </p:sp>
        <p:cxnSp>
          <p:nvCxnSpPr>
            <p:cNvPr id="19" name="Straight Arrow Connector 18"/>
            <p:cNvCxnSpPr>
              <a:stCxn id="15" idx="2"/>
              <a:endCxn id="21" idx="0"/>
            </p:cNvCxnSpPr>
            <p:nvPr/>
          </p:nvCxnSpPr>
          <p:spPr>
            <a:xfrm flipH="1">
              <a:off x="5178816" y="1552744"/>
              <a:ext cx="457970" cy="9885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4987331" y="2028412"/>
              <a:ext cx="486173" cy="16769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600" dirty="0" smtClean="0"/>
                <a:t>STRONG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22279" y="2541299"/>
              <a:ext cx="313073" cy="23057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 smtClean="0"/>
                <a:t>NO</a:t>
              </a:r>
              <a:endParaRPr lang="en-US" sz="1600" dirty="0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3292104" y="2013178"/>
              <a:ext cx="525365" cy="16769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600" dirty="0" smtClean="0"/>
                <a:t>NORMAL</a:t>
              </a:r>
              <a:endParaRPr lang="en-US" sz="2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28357" y="2547615"/>
              <a:ext cx="331492" cy="23057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29727" y="1314574"/>
              <a:ext cx="331492" cy="23057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95" y="5358292"/>
            <a:ext cx="5750277" cy="13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1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09" y="238353"/>
            <a:ext cx="7673276" cy="65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0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12745" y="109409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Tennis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27" y="1306155"/>
            <a:ext cx="6123204" cy="3472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0502" y="5330763"/>
            <a:ext cx="5106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Note: 9 examples say “YES”, while 5 say “NO”.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264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12744" y="109410"/>
            <a:ext cx="297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Partitioning the data…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76" y="2148915"/>
            <a:ext cx="7987499" cy="4051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531" y="711506"/>
            <a:ext cx="2850556" cy="161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6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64" y="1290553"/>
            <a:ext cx="7200357" cy="3031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835" y="147924"/>
            <a:ext cx="3919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Thinking in Probabilities…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5018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833" y="147924"/>
            <a:ext cx="460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“Information” in a feature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6" y="1759345"/>
            <a:ext cx="3617215" cy="3317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718" y="5511499"/>
            <a:ext cx="1335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H(X) = 1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57321" y="1297680"/>
            <a:ext cx="4690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uncertainty = less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082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833" y="147924"/>
            <a:ext cx="460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“Information” in a feature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46718" y="5511499"/>
            <a:ext cx="2336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H(X) = 0.72193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57320" y="1297680"/>
            <a:ext cx="473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Less uncertainty = more information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44" y="1956045"/>
            <a:ext cx="3636000" cy="31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547" y="140088"/>
            <a:ext cx="1663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Entropy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89" y="5139648"/>
            <a:ext cx="4892436" cy="1395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19" y="3954330"/>
            <a:ext cx="3623564" cy="780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712" y="207867"/>
            <a:ext cx="4958277" cy="43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01" y="3046789"/>
            <a:ext cx="3904919" cy="460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1192" y="3656964"/>
            <a:ext cx="461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Q. Where is a good threshold?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90431" y="1399783"/>
            <a:ext cx="5657260" cy="777768"/>
            <a:chOff x="1283861" y="1211909"/>
            <a:chExt cx="5657260" cy="777768"/>
          </a:xfrm>
        </p:grpSpPr>
        <p:grpSp>
          <p:nvGrpSpPr>
            <p:cNvPr id="12" name="Group 11"/>
            <p:cNvGrpSpPr/>
            <p:nvPr/>
          </p:nvGrpSpPr>
          <p:grpSpPr>
            <a:xfrm>
              <a:off x="1387773" y="1373909"/>
              <a:ext cx="4964546" cy="230223"/>
              <a:chOff x="1387773" y="1373909"/>
              <a:chExt cx="4964546" cy="230223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6009772" y="1388073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5151591" y="1388133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1493993" y="1376225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2406048" y="1387770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3341264" y="1378899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4231710" y="1376528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387773" y="1373909"/>
                <a:ext cx="4964546" cy="0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1283861" y="1651123"/>
              <a:ext cx="5657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1200" dirty="0" smtClean="0"/>
                <a:t>10		20		30		40		50		60</a:t>
              </a:r>
              <a:endParaRPr lang="en-US" sz="1600" kern="1200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387773" y="1211909"/>
              <a:ext cx="4677405" cy="326315"/>
              <a:chOff x="1387773" y="1211909"/>
              <a:chExt cx="4677405" cy="326315"/>
            </a:xfrm>
          </p:grpSpPr>
          <p:sp>
            <p:nvSpPr>
              <p:cNvPr id="15" name="Oval 14"/>
              <p:cNvSpPr>
                <a:spLocks/>
              </p:cNvSpPr>
              <p:nvPr/>
            </p:nvSpPr>
            <p:spPr>
              <a:xfrm>
                <a:off x="2105498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6" name="Oval 15"/>
              <p:cNvSpPr>
                <a:spLocks/>
              </p:cNvSpPr>
              <p:nvPr/>
            </p:nvSpPr>
            <p:spPr>
              <a:xfrm>
                <a:off x="2671637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7" name="Oval 16"/>
              <p:cNvSpPr>
                <a:spLocks/>
              </p:cNvSpPr>
              <p:nvPr/>
            </p:nvSpPr>
            <p:spPr>
              <a:xfrm>
                <a:off x="2440737" y="1281550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8" name="Oval 17"/>
              <p:cNvSpPr>
                <a:spLocks/>
              </p:cNvSpPr>
              <p:nvPr/>
            </p:nvSpPr>
            <p:spPr>
              <a:xfrm>
                <a:off x="5904365" y="1281550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9" name="Oval 18"/>
              <p:cNvSpPr>
                <a:spLocks/>
              </p:cNvSpPr>
              <p:nvPr/>
            </p:nvSpPr>
            <p:spPr>
              <a:xfrm>
                <a:off x="5673465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0" name="Multiply 19"/>
              <p:cNvSpPr>
                <a:spLocks/>
              </p:cNvSpPr>
              <p:nvPr/>
            </p:nvSpPr>
            <p:spPr>
              <a:xfrm>
                <a:off x="2901720" y="1211909"/>
                <a:ext cx="324636" cy="324000"/>
              </a:xfrm>
              <a:prstGeom prst="mathMultiply">
                <a:avLst>
                  <a:gd name="adj1" fmla="val 7761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1" name="Multiply 20"/>
              <p:cNvSpPr>
                <a:spLocks/>
              </p:cNvSpPr>
              <p:nvPr/>
            </p:nvSpPr>
            <p:spPr>
              <a:xfrm>
                <a:off x="3226356" y="1211909"/>
                <a:ext cx="324636" cy="324000"/>
              </a:xfrm>
              <a:prstGeom prst="mathMultiply">
                <a:avLst>
                  <a:gd name="adj1" fmla="val 7416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2" name="Multiply 21"/>
              <p:cNvSpPr>
                <a:spLocks/>
              </p:cNvSpPr>
              <p:nvPr/>
            </p:nvSpPr>
            <p:spPr>
              <a:xfrm>
                <a:off x="4659312" y="1211909"/>
                <a:ext cx="324636" cy="324000"/>
              </a:xfrm>
              <a:prstGeom prst="mathMultiply">
                <a:avLst>
                  <a:gd name="adj1" fmla="val 6879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5" name="Multiply 24"/>
              <p:cNvSpPr>
                <a:spLocks/>
              </p:cNvSpPr>
              <p:nvPr/>
            </p:nvSpPr>
            <p:spPr>
              <a:xfrm>
                <a:off x="4231710" y="1214224"/>
                <a:ext cx="324636" cy="324000"/>
              </a:xfrm>
              <a:prstGeom prst="mathMultiply">
                <a:avLst>
                  <a:gd name="adj1" fmla="val 7999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6" name="Multiply 25"/>
              <p:cNvSpPr>
                <a:spLocks/>
              </p:cNvSpPr>
              <p:nvPr/>
            </p:nvSpPr>
            <p:spPr>
              <a:xfrm>
                <a:off x="1387773" y="1214224"/>
                <a:ext cx="324636" cy="324000"/>
              </a:xfrm>
              <a:prstGeom prst="mathMultiply">
                <a:avLst>
                  <a:gd name="adj1" fmla="val 6164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7" name="Multiply 26"/>
              <p:cNvSpPr>
                <a:spLocks/>
              </p:cNvSpPr>
              <p:nvPr/>
            </p:nvSpPr>
            <p:spPr>
              <a:xfrm>
                <a:off x="1712409" y="1214224"/>
                <a:ext cx="324636" cy="324000"/>
              </a:xfrm>
              <a:prstGeom prst="mathMultiply">
                <a:avLst>
                  <a:gd name="adj1" fmla="val 7416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509054" y="108220"/>
            <a:ext cx="1509407" cy="955296"/>
            <a:chOff x="7509053" y="108220"/>
            <a:chExt cx="1509407" cy="955296"/>
          </a:xfrm>
        </p:grpSpPr>
        <p:sp>
          <p:nvSpPr>
            <p:cNvPr id="7" name="Rectangle 6"/>
            <p:cNvSpPr/>
            <p:nvPr/>
          </p:nvSpPr>
          <p:spPr>
            <a:xfrm>
              <a:off x="7509053" y="108220"/>
              <a:ext cx="1509407" cy="9552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>
              <a:spLocks/>
            </p:cNvSpPr>
            <p:nvPr/>
          </p:nvSpPr>
          <p:spPr>
            <a:xfrm>
              <a:off x="7676129" y="241420"/>
              <a:ext cx="324636" cy="324000"/>
            </a:xfrm>
            <a:prstGeom prst="mathMultiply">
              <a:avLst>
                <a:gd name="adj1" fmla="val 7999"/>
              </a:avLst>
            </a:prstGeom>
            <a:solidFill>
              <a:srgbClr val="FF0000"/>
            </a:solidFill>
            <a:ln w="3175" cmpd="sng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36" name="Oval 35"/>
            <p:cNvSpPr>
              <a:spLocks/>
            </p:cNvSpPr>
            <p:nvPr/>
          </p:nvSpPr>
          <p:spPr>
            <a:xfrm>
              <a:off x="7742975" y="730807"/>
              <a:ext cx="160813" cy="180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467183" y="109409"/>
              <a:ext cx="3666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</a:t>
              </a:r>
            </a:p>
            <a:p>
              <a:r>
                <a:rPr lang="en-US" sz="2800" dirty="0"/>
                <a:t>0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110670" y="378757"/>
              <a:ext cx="2785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8095955" y="798517"/>
              <a:ext cx="2785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112743" y="109410"/>
            <a:ext cx="6190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Also known as “decision stump”</a:t>
            </a:r>
            <a:endParaRPr lang="en-US" sz="2400" u="sng" dirty="0"/>
          </a:p>
        </p:txBody>
      </p:sp>
      <p:pic>
        <p:nvPicPr>
          <p:cNvPr id="4" name="Picture 3" descr="Tree-Stump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748" y="4670846"/>
            <a:ext cx="3048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548" y="140087"/>
            <a:ext cx="3018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Calculating Entropy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2221"/>
          <a:stretch/>
        </p:blipFill>
        <p:spPr>
          <a:xfrm>
            <a:off x="424764" y="1194948"/>
            <a:ext cx="7153883" cy="389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21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545" y="140087"/>
            <a:ext cx="815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Information Gain, also known as “Mutual Information”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8247"/>
          <a:stretch/>
        </p:blipFill>
        <p:spPr>
          <a:xfrm>
            <a:off x="375523" y="1082891"/>
            <a:ext cx="8271668" cy="37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4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63" y="310881"/>
            <a:ext cx="7175279" cy="61587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205732" y="3996371"/>
            <a:ext cx="1365595" cy="9405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05040" y="4062352"/>
            <a:ext cx="3139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maximum information </a:t>
            </a:r>
            <a:r>
              <a:rPr lang="en-US" b="1" dirty="0">
                <a:solidFill>
                  <a:srgbClr val="FF0000"/>
                </a:solidFill>
              </a:rPr>
              <a:t>gain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 useBgFill="1">
        <p:nvSpPr>
          <p:cNvPr id="3" name="Rectangle 2"/>
          <p:cNvSpPr/>
          <p:nvPr/>
        </p:nvSpPr>
        <p:spPr>
          <a:xfrm>
            <a:off x="2863246" y="3361387"/>
            <a:ext cx="735308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gain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90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9062" y="808988"/>
            <a:ext cx="7439894" cy="4861807"/>
            <a:chOff x="694942" y="260019"/>
            <a:chExt cx="7439893" cy="4861807"/>
          </a:xfrm>
        </p:grpSpPr>
        <p:cxnSp>
          <p:nvCxnSpPr>
            <p:cNvPr id="25" name="Straight Arrow Connector 24"/>
            <p:cNvCxnSpPr>
              <a:stCxn id="34" idx="2"/>
              <a:endCxn id="98" idx="0"/>
            </p:cNvCxnSpPr>
            <p:nvPr/>
          </p:nvCxnSpPr>
          <p:spPr>
            <a:xfrm>
              <a:off x="1288321" y="2792033"/>
              <a:ext cx="277355" cy="1006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44" idx="2"/>
              <a:endCxn id="70" idx="0"/>
            </p:cNvCxnSpPr>
            <p:nvPr/>
          </p:nvCxnSpPr>
          <p:spPr>
            <a:xfrm>
              <a:off x="6549558" y="1495797"/>
              <a:ext cx="1047076" cy="9970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0" idx="2"/>
              <a:endCxn id="100" idx="0"/>
            </p:cNvCxnSpPr>
            <p:nvPr/>
          </p:nvCxnSpPr>
          <p:spPr>
            <a:xfrm>
              <a:off x="4467111" y="1517360"/>
              <a:ext cx="833506" cy="9555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00113" y="260019"/>
              <a:ext cx="646331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Outlook</a:t>
              </a:r>
              <a:endParaRPr lang="en-US" sz="11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02457" y="1301930"/>
              <a:ext cx="51039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Temp</a:t>
              </a:r>
              <a:endParaRPr lang="en-US" sz="11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11914" y="1255750"/>
              <a:ext cx="51039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Temp</a:t>
              </a:r>
              <a:endParaRPr lang="en-US" sz="1100" dirty="0"/>
            </a:p>
          </p:txBody>
        </p:sp>
        <p:cxnSp>
          <p:nvCxnSpPr>
            <p:cNvPr id="31" name="Straight Arrow Connector 30"/>
            <p:cNvCxnSpPr>
              <a:stCxn id="28" idx="2"/>
              <a:endCxn id="30" idx="0"/>
            </p:cNvCxnSpPr>
            <p:nvPr/>
          </p:nvCxnSpPr>
          <p:spPr>
            <a:xfrm>
              <a:off x="4423279" y="521629"/>
              <a:ext cx="43833" cy="7341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8" idx="2"/>
              <a:endCxn id="44" idx="0"/>
            </p:cNvCxnSpPr>
            <p:nvPr/>
          </p:nvCxnSpPr>
          <p:spPr>
            <a:xfrm>
              <a:off x="4423279" y="521629"/>
              <a:ext cx="2126280" cy="7125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8" idx="2"/>
              <a:endCxn id="29" idx="0"/>
            </p:cNvCxnSpPr>
            <p:nvPr/>
          </p:nvCxnSpPr>
          <p:spPr>
            <a:xfrm flipH="1">
              <a:off x="2357655" y="521629"/>
              <a:ext cx="2065624" cy="7803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33095" y="2530423"/>
              <a:ext cx="710451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Humidity</a:t>
              </a:r>
              <a:endParaRPr 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78829" y="2514241"/>
              <a:ext cx="710451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Humidity</a:t>
              </a:r>
              <a:endParaRPr lang="en-US" sz="1100" dirty="0"/>
            </a:p>
          </p:txBody>
        </p:sp>
        <p:cxnSp>
          <p:nvCxnSpPr>
            <p:cNvPr id="36" name="Straight Arrow Connector 35"/>
            <p:cNvCxnSpPr>
              <a:stCxn id="29" idx="2"/>
              <a:endCxn id="89" idx="0"/>
            </p:cNvCxnSpPr>
            <p:nvPr/>
          </p:nvCxnSpPr>
          <p:spPr>
            <a:xfrm flipH="1">
              <a:off x="2029773" y="1563540"/>
              <a:ext cx="327882" cy="9507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9" idx="2"/>
              <a:endCxn id="35" idx="0"/>
            </p:cNvCxnSpPr>
            <p:nvPr/>
          </p:nvCxnSpPr>
          <p:spPr>
            <a:xfrm>
              <a:off x="2357655" y="1563540"/>
              <a:ext cx="576400" cy="9507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9" idx="2"/>
              <a:endCxn id="34" idx="0"/>
            </p:cNvCxnSpPr>
            <p:nvPr/>
          </p:nvCxnSpPr>
          <p:spPr>
            <a:xfrm flipH="1">
              <a:off x="1288321" y="1563540"/>
              <a:ext cx="1069334" cy="9668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4" idx="2"/>
              <a:endCxn id="68" idx="0"/>
            </p:cNvCxnSpPr>
            <p:nvPr/>
          </p:nvCxnSpPr>
          <p:spPr>
            <a:xfrm flipH="1">
              <a:off x="879504" y="2792033"/>
              <a:ext cx="408817" cy="10009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771218" y="3242828"/>
              <a:ext cx="30031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HIGH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67340" y="660035"/>
              <a:ext cx="4694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RAIN</a:t>
              </a:r>
              <a:endParaRPr lang="en-US" sz="11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97317" y="660035"/>
              <a:ext cx="5908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SUNNY</a:t>
              </a:r>
              <a:endParaRPr lang="en-US" sz="11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2473" y="796401"/>
              <a:ext cx="79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OVERCAST</a:t>
              </a:r>
              <a:endParaRPr 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94360" y="1234187"/>
              <a:ext cx="510395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Temp</a:t>
              </a:r>
              <a:endParaRPr 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76548" y="2494903"/>
              <a:ext cx="710451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Humidity</a:t>
              </a:r>
              <a:endParaRPr lang="en-US" sz="1100" dirty="0"/>
            </a:p>
          </p:txBody>
        </p:sp>
        <p:cxnSp>
          <p:nvCxnSpPr>
            <p:cNvPr id="46" name="Straight Arrow Connector 45"/>
            <p:cNvCxnSpPr>
              <a:stCxn id="44" idx="2"/>
              <a:endCxn id="45" idx="0"/>
            </p:cNvCxnSpPr>
            <p:nvPr/>
          </p:nvCxnSpPr>
          <p:spPr>
            <a:xfrm flipH="1">
              <a:off x="6331774" y="1495797"/>
              <a:ext cx="217784" cy="9991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6254864" y="1881693"/>
              <a:ext cx="30224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100" dirty="0" smtClean="0"/>
                <a:t>MILD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51230" y="3746510"/>
              <a:ext cx="49076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Wind</a:t>
              </a:r>
              <a:endParaRPr lang="en-US" sz="1100" dirty="0"/>
            </a:p>
          </p:txBody>
        </p:sp>
        <p:cxnSp>
          <p:nvCxnSpPr>
            <p:cNvPr id="49" name="Straight Arrow Connector 48"/>
            <p:cNvCxnSpPr>
              <a:stCxn id="45" idx="2"/>
              <a:endCxn id="51" idx="0"/>
            </p:cNvCxnSpPr>
            <p:nvPr/>
          </p:nvCxnSpPr>
          <p:spPr>
            <a:xfrm flipH="1">
              <a:off x="6257056" y="2756513"/>
              <a:ext cx="74718" cy="973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5" idx="2"/>
              <a:endCxn id="48" idx="0"/>
            </p:cNvCxnSpPr>
            <p:nvPr/>
          </p:nvCxnSpPr>
          <p:spPr>
            <a:xfrm flipH="1">
              <a:off x="5396612" y="2756513"/>
              <a:ext cx="935162" cy="9899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011674" y="3729840"/>
              <a:ext cx="49076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Wind</a:t>
              </a:r>
              <a:endParaRPr lang="en-US" sz="1100" dirty="0"/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5571216" y="3259160"/>
              <a:ext cx="30031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HIGH</a:t>
              </a:r>
              <a:endParaRPr lang="en-US" dirty="0"/>
            </a:p>
          </p:txBody>
        </p:sp>
        <p:cxnSp>
          <p:nvCxnSpPr>
            <p:cNvPr id="54" name="Straight Arrow Connector 53"/>
            <p:cNvCxnSpPr>
              <a:stCxn id="48" idx="2"/>
              <a:endCxn id="55" idx="0"/>
            </p:cNvCxnSpPr>
            <p:nvPr/>
          </p:nvCxnSpPr>
          <p:spPr>
            <a:xfrm flipH="1">
              <a:off x="4831029" y="4008120"/>
              <a:ext cx="565583" cy="8520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637478" y="4860216"/>
              <a:ext cx="387101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4821844" y="4455719"/>
              <a:ext cx="35907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WEAK</a:t>
              </a:r>
              <a:endParaRPr lang="en-US" dirty="0"/>
            </a:p>
          </p:txBody>
        </p:sp>
        <p:cxnSp>
          <p:nvCxnSpPr>
            <p:cNvPr id="57" name="Straight Arrow Connector 56"/>
            <p:cNvCxnSpPr>
              <a:stCxn id="48" idx="2"/>
              <a:endCxn id="59" idx="0"/>
            </p:cNvCxnSpPr>
            <p:nvPr/>
          </p:nvCxnSpPr>
          <p:spPr>
            <a:xfrm>
              <a:off x="5396612" y="4008120"/>
              <a:ext cx="193692" cy="8351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5249252" y="4390259"/>
              <a:ext cx="483600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STRONG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05742" y="4843241"/>
              <a:ext cx="369124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NO</a:t>
              </a:r>
              <a:endParaRPr lang="en-US" sz="1100" dirty="0"/>
            </a:p>
          </p:txBody>
        </p:sp>
        <p:sp>
          <p:nvSpPr>
            <p:cNvPr id="60" name="Rectangle 59"/>
            <p:cNvSpPr>
              <a:spLocks noChangeAspect="1"/>
            </p:cNvSpPr>
            <p:nvPr/>
          </p:nvSpPr>
          <p:spPr>
            <a:xfrm>
              <a:off x="6026022" y="3224525"/>
              <a:ext cx="525785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NORMAL</a:t>
              </a:r>
              <a:endParaRPr lang="en-US" dirty="0"/>
            </a:p>
          </p:txBody>
        </p:sp>
        <p:cxnSp>
          <p:nvCxnSpPr>
            <p:cNvPr id="61" name="Straight Arrow Connector 60"/>
            <p:cNvCxnSpPr>
              <a:stCxn id="51" idx="2"/>
              <a:endCxn id="62" idx="0"/>
            </p:cNvCxnSpPr>
            <p:nvPr/>
          </p:nvCxnSpPr>
          <p:spPr>
            <a:xfrm>
              <a:off x="6257056" y="3991450"/>
              <a:ext cx="6797" cy="8687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070302" y="4860216"/>
              <a:ext cx="387101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6034100" y="4482619"/>
              <a:ext cx="35907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WEAK</a:t>
              </a:r>
              <a:endParaRPr lang="en-US" dirty="0"/>
            </a:p>
          </p:txBody>
        </p:sp>
        <p:cxnSp>
          <p:nvCxnSpPr>
            <p:cNvPr id="64" name="Straight Arrow Connector 63"/>
            <p:cNvCxnSpPr>
              <a:stCxn id="51" idx="2"/>
              <a:endCxn id="66" idx="0"/>
            </p:cNvCxnSpPr>
            <p:nvPr/>
          </p:nvCxnSpPr>
          <p:spPr>
            <a:xfrm>
              <a:off x="6257056" y="3991450"/>
              <a:ext cx="732261" cy="8517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6409811" y="4323188"/>
              <a:ext cx="483600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STRONG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04755" y="4843241"/>
              <a:ext cx="369124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NO</a:t>
              </a:r>
              <a:endParaRPr lang="en-US" sz="1100" dirty="0"/>
            </a:p>
          </p:txBody>
        </p:sp>
        <p:sp>
          <p:nvSpPr>
            <p:cNvPr id="67" name="TextBox 66"/>
            <p:cNvSpPr txBox="1">
              <a:spLocks noChangeAspect="1"/>
            </p:cNvSpPr>
            <p:nvPr/>
          </p:nvSpPr>
          <p:spPr>
            <a:xfrm>
              <a:off x="1558606" y="2050752"/>
              <a:ext cx="25003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100" dirty="0" smtClean="0"/>
                <a:t>HOT</a:t>
              </a:r>
              <a:endParaRPr lang="en-US" sz="11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4942" y="3792974"/>
              <a:ext cx="369124" cy="26161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NO</a:t>
              </a:r>
              <a:endParaRPr lang="en-US" sz="1100" dirty="0"/>
            </a:p>
          </p:txBody>
        </p:sp>
        <p:sp>
          <p:nvSpPr>
            <p:cNvPr id="69" name="TextBox 68"/>
            <p:cNvSpPr txBox="1">
              <a:spLocks noChangeAspect="1"/>
            </p:cNvSpPr>
            <p:nvPr/>
          </p:nvSpPr>
          <p:spPr>
            <a:xfrm>
              <a:off x="6857986" y="1846926"/>
              <a:ext cx="32132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100" dirty="0" smtClean="0"/>
                <a:t>COOL</a:t>
              </a:r>
              <a:endParaRPr lang="en-US" sz="11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51252" y="2492891"/>
              <a:ext cx="49076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Wind</a:t>
              </a:r>
              <a:endParaRPr lang="en-US" sz="1100" dirty="0"/>
            </a:p>
          </p:txBody>
        </p:sp>
        <p:cxnSp>
          <p:nvCxnSpPr>
            <p:cNvPr id="71" name="Straight Arrow Connector 70"/>
            <p:cNvCxnSpPr>
              <a:stCxn id="70" idx="2"/>
              <a:endCxn id="72" idx="0"/>
            </p:cNvCxnSpPr>
            <p:nvPr/>
          </p:nvCxnSpPr>
          <p:spPr>
            <a:xfrm flipH="1">
              <a:off x="7140369" y="2754501"/>
              <a:ext cx="456265" cy="95793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946818" y="3712436"/>
              <a:ext cx="387101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sp>
          <p:nvSpPr>
            <p:cNvPr id="73" name="Rectangle 72"/>
            <p:cNvSpPr>
              <a:spLocks noChangeAspect="1"/>
            </p:cNvSpPr>
            <p:nvPr/>
          </p:nvSpPr>
          <p:spPr>
            <a:xfrm>
              <a:off x="7095378" y="3194758"/>
              <a:ext cx="35907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WEAK</a:t>
              </a:r>
              <a:endParaRPr lang="en-US" dirty="0"/>
            </a:p>
          </p:txBody>
        </p:sp>
        <p:cxnSp>
          <p:nvCxnSpPr>
            <p:cNvPr id="74" name="Straight Arrow Connector 73"/>
            <p:cNvCxnSpPr>
              <a:stCxn id="70" idx="2"/>
              <a:endCxn id="76" idx="0"/>
            </p:cNvCxnSpPr>
            <p:nvPr/>
          </p:nvCxnSpPr>
          <p:spPr>
            <a:xfrm>
              <a:off x="7596634" y="2754501"/>
              <a:ext cx="353639" cy="9539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7534376" y="3058265"/>
              <a:ext cx="483600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STRONG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765711" y="3708439"/>
              <a:ext cx="369124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NO</a:t>
              </a:r>
              <a:endParaRPr lang="en-US" sz="11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501463" y="2496042"/>
              <a:ext cx="710451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Humidity</a:t>
              </a:r>
              <a:endParaRPr lang="en-US" sz="1100" dirty="0"/>
            </a:p>
          </p:txBody>
        </p:sp>
        <p:cxnSp>
          <p:nvCxnSpPr>
            <p:cNvPr id="78" name="Straight Arrow Connector 77"/>
            <p:cNvCxnSpPr>
              <a:stCxn id="30" idx="2"/>
              <a:endCxn id="77" idx="0"/>
            </p:cNvCxnSpPr>
            <p:nvPr/>
          </p:nvCxnSpPr>
          <p:spPr>
            <a:xfrm flipH="1">
              <a:off x="3856689" y="1517360"/>
              <a:ext cx="610423" cy="9786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>
              <a:spLocks noChangeAspect="1"/>
            </p:cNvSpPr>
            <p:nvPr/>
          </p:nvSpPr>
          <p:spPr>
            <a:xfrm>
              <a:off x="3782284" y="1858603"/>
              <a:ext cx="30224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100" dirty="0" smtClean="0"/>
                <a:t>MILD</a:t>
              </a:r>
              <a:endParaRPr lang="en-US" sz="1100" dirty="0"/>
            </a:p>
          </p:txBody>
        </p:sp>
        <p:sp>
          <p:nvSpPr>
            <p:cNvPr id="80" name="TextBox 79"/>
            <p:cNvSpPr txBox="1">
              <a:spLocks noChangeAspect="1"/>
            </p:cNvSpPr>
            <p:nvPr/>
          </p:nvSpPr>
          <p:spPr>
            <a:xfrm>
              <a:off x="4799104" y="1847874"/>
              <a:ext cx="25003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100" dirty="0" smtClean="0"/>
                <a:t>HOT</a:t>
              </a:r>
              <a:endParaRPr lang="en-US" sz="1100" dirty="0"/>
            </a:p>
          </p:txBody>
        </p:sp>
        <p:cxnSp>
          <p:nvCxnSpPr>
            <p:cNvPr id="81" name="Straight Arrow Connector 80"/>
            <p:cNvCxnSpPr>
              <a:stCxn id="30" idx="2"/>
              <a:endCxn id="99" idx="0"/>
            </p:cNvCxnSpPr>
            <p:nvPr/>
          </p:nvCxnSpPr>
          <p:spPr>
            <a:xfrm>
              <a:off x="4467111" y="1517360"/>
              <a:ext cx="255198" cy="9442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546131" y="3700891"/>
              <a:ext cx="490764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Wind</a:t>
              </a:r>
              <a:endParaRPr lang="en-US" sz="1100" dirty="0"/>
            </a:p>
          </p:txBody>
        </p:sp>
        <p:cxnSp>
          <p:nvCxnSpPr>
            <p:cNvPr id="83" name="Straight Arrow Connector 82"/>
            <p:cNvCxnSpPr>
              <a:stCxn id="77" idx="2"/>
              <a:endCxn id="82" idx="0"/>
            </p:cNvCxnSpPr>
            <p:nvPr/>
          </p:nvCxnSpPr>
          <p:spPr>
            <a:xfrm flipH="1">
              <a:off x="3791513" y="2757652"/>
              <a:ext cx="65176" cy="9432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>
              <a:spLocks noChangeAspect="1"/>
            </p:cNvSpPr>
            <p:nvPr/>
          </p:nvSpPr>
          <p:spPr>
            <a:xfrm>
              <a:off x="3673952" y="3134318"/>
              <a:ext cx="30031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HIGH</a:t>
              </a:r>
              <a:endParaRPr lang="en-US" dirty="0"/>
            </a:p>
          </p:txBody>
        </p:sp>
        <p:cxnSp>
          <p:nvCxnSpPr>
            <p:cNvPr id="85" name="Straight Arrow Connector 84"/>
            <p:cNvCxnSpPr>
              <a:stCxn id="82" idx="2"/>
              <a:endCxn id="87" idx="0"/>
            </p:cNvCxnSpPr>
            <p:nvPr/>
          </p:nvCxnSpPr>
          <p:spPr>
            <a:xfrm flipH="1">
              <a:off x="3384587" y="3962501"/>
              <a:ext cx="406926" cy="8573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3296120" y="4254285"/>
              <a:ext cx="483600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STRONG</a:t>
              </a:r>
              <a:endParaRPr 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91036" y="4819898"/>
              <a:ext cx="387101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sp>
          <p:nvSpPr>
            <p:cNvPr id="88" name="TextBox 87"/>
            <p:cNvSpPr txBox="1">
              <a:spLocks noChangeAspect="1"/>
            </p:cNvSpPr>
            <p:nvPr/>
          </p:nvSpPr>
          <p:spPr>
            <a:xfrm>
              <a:off x="2057155" y="1867029"/>
              <a:ext cx="32132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100" dirty="0" smtClean="0"/>
                <a:t>COOL</a:t>
              </a:r>
              <a:endParaRPr lang="en-US" sz="11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836222" y="2514241"/>
              <a:ext cx="387101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sp>
          <p:nvSpPr>
            <p:cNvPr id="90" name="TextBox 89"/>
            <p:cNvSpPr txBox="1">
              <a:spLocks noChangeAspect="1"/>
            </p:cNvSpPr>
            <p:nvPr/>
          </p:nvSpPr>
          <p:spPr>
            <a:xfrm>
              <a:off x="2526657" y="1997834"/>
              <a:ext cx="30224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100" dirty="0" smtClean="0"/>
                <a:t>MILD</a:t>
              </a:r>
              <a:endParaRPr lang="en-US" sz="1100" dirty="0"/>
            </a:p>
          </p:txBody>
        </p:sp>
        <p:cxnSp>
          <p:nvCxnSpPr>
            <p:cNvPr id="91" name="Straight Arrow Connector 90"/>
            <p:cNvCxnSpPr>
              <a:stCxn id="35" idx="2"/>
              <a:endCxn id="95" idx="0"/>
            </p:cNvCxnSpPr>
            <p:nvPr/>
          </p:nvCxnSpPr>
          <p:spPr>
            <a:xfrm>
              <a:off x="2934055" y="2775851"/>
              <a:ext cx="63432" cy="9854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35" idx="2"/>
              <a:endCxn id="94" idx="0"/>
            </p:cNvCxnSpPr>
            <p:nvPr/>
          </p:nvCxnSpPr>
          <p:spPr>
            <a:xfrm flipH="1">
              <a:off x="2395871" y="2775851"/>
              <a:ext cx="538184" cy="9854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>
              <a:spLocks noChangeAspect="1"/>
            </p:cNvSpPr>
            <p:nvPr/>
          </p:nvSpPr>
          <p:spPr>
            <a:xfrm>
              <a:off x="2385630" y="3223705"/>
              <a:ext cx="30031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HIGH</a:t>
              </a:r>
              <a:endParaRPr 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211309" y="3761331"/>
              <a:ext cx="369124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NO</a:t>
              </a:r>
              <a:endParaRPr lang="en-US" sz="11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803936" y="3761331"/>
              <a:ext cx="387101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2877882" y="3194758"/>
              <a:ext cx="525785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NORMAL</a:t>
              </a:r>
              <a:endParaRPr lang="en-US" dirty="0"/>
            </a:p>
          </p:txBody>
        </p:sp>
        <p:sp>
          <p:nvSpPr>
            <p:cNvPr id="97" name="Rectangle 96"/>
            <p:cNvSpPr>
              <a:spLocks noChangeAspect="1"/>
            </p:cNvSpPr>
            <p:nvPr/>
          </p:nvSpPr>
          <p:spPr>
            <a:xfrm>
              <a:off x="1210017" y="3274413"/>
              <a:ext cx="525785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NORMAL</a:t>
              </a:r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81114" y="3798099"/>
              <a:ext cx="369124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NO</a:t>
              </a:r>
              <a:endParaRPr lang="en-US" sz="11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528758" y="2461618"/>
              <a:ext cx="387101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107066" y="2472952"/>
              <a:ext cx="387101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sp>
          <p:nvSpPr>
            <p:cNvPr id="101" name="TextBox 100"/>
            <p:cNvSpPr txBox="1">
              <a:spLocks noChangeAspect="1"/>
            </p:cNvSpPr>
            <p:nvPr/>
          </p:nvSpPr>
          <p:spPr>
            <a:xfrm>
              <a:off x="4397050" y="1959389"/>
              <a:ext cx="32132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100" dirty="0" smtClean="0"/>
                <a:t>COOL</a:t>
              </a:r>
              <a:endParaRPr lang="en-US" sz="1100" dirty="0"/>
            </a:p>
          </p:txBody>
        </p:sp>
        <p:cxnSp>
          <p:nvCxnSpPr>
            <p:cNvPr id="102" name="Straight Arrow Connector 101"/>
            <p:cNvCxnSpPr>
              <a:stCxn id="82" idx="2"/>
              <a:endCxn id="103" idx="0"/>
            </p:cNvCxnSpPr>
            <p:nvPr/>
          </p:nvCxnSpPr>
          <p:spPr>
            <a:xfrm>
              <a:off x="3791513" y="3962501"/>
              <a:ext cx="252368" cy="8573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3859319" y="4819898"/>
              <a:ext cx="369124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NO</a:t>
              </a:r>
              <a:endParaRPr lang="en-US" sz="1100" dirty="0"/>
            </a:p>
          </p:txBody>
        </p:sp>
        <p:sp>
          <p:nvSpPr>
            <p:cNvPr id="104" name="Rectangle 103"/>
            <p:cNvSpPr>
              <a:spLocks noChangeAspect="1"/>
            </p:cNvSpPr>
            <p:nvPr/>
          </p:nvSpPr>
          <p:spPr>
            <a:xfrm>
              <a:off x="3779720" y="4455719"/>
              <a:ext cx="35907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WEAK</a:t>
              </a:r>
              <a:endParaRPr lang="en-US" dirty="0"/>
            </a:p>
          </p:txBody>
        </p:sp>
        <p:cxnSp>
          <p:nvCxnSpPr>
            <p:cNvPr id="105" name="Straight Arrow Connector 104"/>
            <p:cNvCxnSpPr>
              <a:stCxn id="77" idx="2"/>
              <a:endCxn id="106" idx="0"/>
            </p:cNvCxnSpPr>
            <p:nvPr/>
          </p:nvCxnSpPr>
          <p:spPr>
            <a:xfrm>
              <a:off x="3856689" y="2757652"/>
              <a:ext cx="478518" cy="9507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4141656" y="3708439"/>
              <a:ext cx="387101" cy="2616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 smtClean="0"/>
                <a:t>YES</a:t>
              </a:r>
              <a:endParaRPr lang="en-US" sz="1100" dirty="0"/>
            </a:p>
          </p:txBody>
        </p:sp>
        <p:sp>
          <p:nvSpPr>
            <p:cNvPr id="107" name="Rectangle 106"/>
            <p:cNvSpPr>
              <a:spLocks noChangeAspect="1"/>
            </p:cNvSpPr>
            <p:nvPr/>
          </p:nvSpPr>
          <p:spPr>
            <a:xfrm>
              <a:off x="4074723" y="3303595"/>
              <a:ext cx="525785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sz="1100" dirty="0" smtClean="0"/>
                <a:t>NORMAL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151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7545" y="308491"/>
            <a:ext cx="815509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Decision trees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000" dirty="0" smtClean="0"/>
              <a:t>Trees learnt by recursive algorithm, ID3 (but </a:t>
            </a:r>
            <a:r>
              <a:rPr lang="en-US" sz="2000" dirty="0"/>
              <a:t>t</a:t>
            </a:r>
            <a:r>
              <a:rPr lang="en-US" sz="2000" dirty="0" smtClean="0"/>
              <a:t>here are many variants of this)</a:t>
            </a:r>
          </a:p>
          <a:p>
            <a:endParaRPr lang="en-US" sz="2000" dirty="0"/>
          </a:p>
          <a:p>
            <a:r>
              <a:rPr lang="en-US" sz="2000" dirty="0" smtClean="0"/>
              <a:t>Trees draw a particular type of decision boundary (look it up in these slides!)</a:t>
            </a:r>
          </a:p>
          <a:p>
            <a:endParaRPr lang="en-US" sz="2000" dirty="0"/>
          </a:p>
          <a:p>
            <a:r>
              <a:rPr lang="en-US" dirty="0" smtClean="0"/>
              <a:t>Highly efficient, highly parallelizable, lots of possible “splitting” criteria.</a:t>
            </a:r>
          </a:p>
          <a:p>
            <a:endParaRPr lang="en-US" dirty="0" smtClean="0"/>
          </a:p>
          <a:p>
            <a:r>
              <a:rPr lang="en-US" dirty="0" smtClean="0"/>
              <a:t>Powerful methodology, used in lots of industry applications.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44" y="4679470"/>
            <a:ext cx="8720693" cy="19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7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12745" y="109410"/>
            <a:ext cx="780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From Decision </a:t>
            </a:r>
            <a:r>
              <a:rPr lang="en-US" sz="3600" u="sng" dirty="0" smtClean="0"/>
              <a:t>Stumps</a:t>
            </a:r>
            <a:r>
              <a:rPr lang="en-US" sz="3600" dirty="0" smtClean="0"/>
              <a:t>, to Decision </a:t>
            </a:r>
            <a:r>
              <a:rPr lang="en-US" sz="3600" u="sng" dirty="0" smtClean="0"/>
              <a:t>Trees</a:t>
            </a:r>
            <a:endParaRPr lang="en-US" sz="2400" u="sng" dirty="0"/>
          </a:p>
        </p:txBody>
      </p:sp>
      <p:pic>
        <p:nvPicPr>
          <p:cNvPr id="23" name="Picture 22" descr="imgr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15" y="3851298"/>
            <a:ext cx="2547672" cy="288575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67353" y="1401596"/>
            <a:ext cx="7199407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 smtClean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New type of </a:t>
            </a:r>
            <a:r>
              <a:rPr lang="en-US" sz="2400" b="1" dirty="0" smtClean="0"/>
              <a:t>non-linear model</a:t>
            </a:r>
          </a:p>
          <a:p>
            <a:pPr marL="342900" indent="-342900">
              <a:buFontTx/>
              <a:buChar char="-"/>
            </a:pPr>
            <a:endParaRPr lang="en-US" sz="2400" b="1" dirty="0" smtClean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Copes naturally with continuous and </a:t>
            </a:r>
            <a:r>
              <a:rPr lang="en-US" sz="2400" b="1" dirty="0" smtClean="0"/>
              <a:t>categorical data</a:t>
            </a:r>
          </a:p>
          <a:p>
            <a:pPr marL="342900" indent="-342900">
              <a:buFontTx/>
              <a:buChar char="-"/>
            </a:pPr>
            <a:endParaRPr lang="en-US" sz="2400" b="1" dirty="0" smtClean="0"/>
          </a:p>
          <a:p>
            <a:pPr marL="342900" indent="-342900">
              <a:buFontTx/>
              <a:buChar char="-"/>
            </a:pPr>
            <a:r>
              <a:rPr lang="en-US" sz="2400" b="1" dirty="0" smtClean="0"/>
              <a:t>Fast</a:t>
            </a:r>
            <a:r>
              <a:rPr lang="en-US" sz="2400" dirty="0" smtClean="0"/>
              <a:t> to both train and test (highly parallelizable)</a:t>
            </a:r>
          </a:p>
          <a:p>
            <a:pPr marL="342900" indent="-342900">
              <a:buFontTx/>
              <a:buChar char="-"/>
            </a:pPr>
            <a:endParaRPr lang="en-US" sz="2400" dirty="0" smtClean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Generates a set of  </a:t>
            </a:r>
            <a:r>
              <a:rPr lang="en-US" sz="2400" b="1" dirty="0" smtClean="0"/>
              <a:t>interpretable </a:t>
            </a:r>
            <a:r>
              <a:rPr lang="en-US" sz="2400" dirty="0" smtClean="0"/>
              <a:t>rules</a:t>
            </a:r>
          </a:p>
          <a:p>
            <a:pPr marL="342900" indent="-342900">
              <a:buFontTx/>
              <a:buChar char="-"/>
            </a:pPr>
            <a:endParaRPr lang="en-US" sz="2400" dirty="0" smtClean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587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12745" y="109410"/>
            <a:ext cx="464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Recap: Decision Stumps</a:t>
            </a:r>
            <a:endParaRPr lang="en-US" sz="2400" u="sng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708291" y="1270054"/>
            <a:ext cx="0" cy="16018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090431" y="1399783"/>
            <a:ext cx="5657260" cy="777768"/>
            <a:chOff x="1283861" y="1211909"/>
            <a:chExt cx="5657260" cy="777768"/>
          </a:xfrm>
        </p:grpSpPr>
        <p:grpSp>
          <p:nvGrpSpPr>
            <p:cNvPr id="11" name="Group 10"/>
            <p:cNvGrpSpPr/>
            <p:nvPr/>
          </p:nvGrpSpPr>
          <p:grpSpPr>
            <a:xfrm>
              <a:off x="1387773" y="1373909"/>
              <a:ext cx="4964546" cy="230223"/>
              <a:chOff x="1387773" y="1373909"/>
              <a:chExt cx="4964546" cy="230223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V="1">
                <a:off x="6009772" y="1388073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5151591" y="1388133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1493993" y="1376225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2406048" y="1387770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3341264" y="1378899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31710" y="1376528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1387773" y="1373909"/>
                <a:ext cx="4964546" cy="0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1283861" y="1651123"/>
              <a:ext cx="5657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1200" dirty="0" smtClean="0"/>
                <a:t>10		20		30		40		50		60</a:t>
              </a:r>
              <a:endParaRPr lang="en-US" sz="1600" kern="12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87773" y="1211909"/>
              <a:ext cx="4677405" cy="326315"/>
              <a:chOff x="1387773" y="1211909"/>
              <a:chExt cx="4677405" cy="326315"/>
            </a:xfrm>
          </p:grpSpPr>
          <p:sp>
            <p:nvSpPr>
              <p:cNvPr id="14" name="Oval 13"/>
              <p:cNvSpPr>
                <a:spLocks/>
              </p:cNvSpPr>
              <p:nvPr/>
            </p:nvSpPr>
            <p:spPr>
              <a:xfrm>
                <a:off x="2105498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5" name="Oval 14"/>
              <p:cNvSpPr>
                <a:spLocks/>
              </p:cNvSpPr>
              <p:nvPr/>
            </p:nvSpPr>
            <p:spPr>
              <a:xfrm>
                <a:off x="2671637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6" name="Oval 15"/>
              <p:cNvSpPr>
                <a:spLocks/>
              </p:cNvSpPr>
              <p:nvPr/>
            </p:nvSpPr>
            <p:spPr>
              <a:xfrm>
                <a:off x="2440737" y="1281550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7" name="Oval 16"/>
              <p:cNvSpPr>
                <a:spLocks/>
              </p:cNvSpPr>
              <p:nvPr/>
            </p:nvSpPr>
            <p:spPr>
              <a:xfrm>
                <a:off x="5904365" y="1281550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8" name="Oval 17"/>
              <p:cNvSpPr>
                <a:spLocks/>
              </p:cNvSpPr>
              <p:nvPr/>
            </p:nvSpPr>
            <p:spPr>
              <a:xfrm>
                <a:off x="5673465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9" name="Multiply 18"/>
              <p:cNvSpPr>
                <a:spLocks/>
              </p:cNvSpPr>
              <p:nvPr/>
            </p:nvSpPr>
            <p:spPr>
              <a:xfrm>
                <a:off x="2901720" y="1211909"/>
                <a:ext cx="324636" cy="324000"/>
              </a:xfrm>
              <a:prstGeom prst="mathMultiply">
                <a:avLst>
                  <a:gd name="adj1" fmla="val 7761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0" name="Multiply 19"/>
              <p:cNvSpPr>
                <a:spLocks/>
              </p:cNvSpPr>
              <p:nvPr/>
            </p:nvSpPr>
            <p:spPr>
              <a:xfrm>
                <a:off x="3226356" y="1211909"/>
                <a:ext cx="324636" cy="324000"/>
              </a:xfrm>
              <a:prstGeom prst="mathMultiply">
                <a:avLst>
                  <a:gd name="adj1" fmla="val 7416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1" name="Multiply 20"/>
              <p:cNvSpPr>
                <a:spLocks/>
              </p:cNvSpPr>
              <p:nvPr/>
            </p:nvSpPr>
            <p:spPr>
              <a:xfrm>
                <a:off x="4659312" y="1211909"/>
                <a:ext cx="324636" cy="324000"/>
              </a:xfrm>
              <a:prstGeom prst="mathMultiply">
                <a:avLst>
                  <a:gd name="adj1" fmla="val 6879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2" name="Multiply 21"/>
              <p:cNvSpPr>
                <a:spLocks/>
              </p:cNvSpPr>
              <p:nvPr/>
            </p:nvSpPr>
            <p:spPr>
              <a:xfrm>
                <a:off x="4231710" y="1214224"/>
                <a:ext cx="324636" cy="324000"/>
              </a:xfrm>
              <a:prstGeom prst="mathMultiply">
                <a:avLst>
                  <a:gd name="adj1" fmla="val 7999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3" name="Multiply 22"/>
              <p:cNvSpPr>
                <a:spLocks/>
              </p:cNvSpPr>
              <p:nvPr/>
            </p:nvSpPr>
            <p:spPr>
              <a:xfrm>
                <a:off x="1387773" y="1214224"/>
                <a:ext cx="324636" cy="324000"/>
              </a:xfrm>
              <a:prstGeom prst="mathMultiply">
                <a:avLst>
                  <a:gd name="adj1" fmla="val 6164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4" name="Multiply 23"/>
              <p:cNvSpPr>
                <a:spLocks/>
              </p:cNvSpPr>
              <p:nvPr/>
            </p:nvSpPr>
            <p:spPr>
              <a:xfrm>
                <a:off x="1712409" y="1214224"/>
                <a:ext cx="324636" cy="324000"/>
              </a:xfrm>
              <a:prstGeom prst="mathMultiply">
                <a:avLst>
                  <a:gd name="adj1" fmla="val 7416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</p:grpSp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5" y="3758758"/>
            <a:ext cx="3904919" cy="460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045" y="4755454"/>
            <a:ext cx="4078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The stump “splits” the dataset.</a:t>
            </a:r>
          </a:p>
          <a:p>
            <a:endParaRPr lang="en-US" sz="2000" b="1" i="1" dirty="0">
              <a:solidFill>
                <a:srgbClr val="FF0000"/>
              </a:solidFill>
            </a:endParaRPr>
          </a:p>
          <a:p>
            <a:r>
              <a:rPr lang="en-US" sz="2000" b="1" i="1" dirty="0" smtClean="0">
                <a:solidFill>
                  <a:srgbClr val="FF0000"/>
                </a:solidFill>
              </a:rPr>
              <a:t>Here we have 4 classification errors.</a:t>
            </a:r>
          </a:p>
          <a:p>
            <a:endParaRPr lang="en-US" sz="2000" b="1" i="1" dirty="0">
              <a:solidFill>
                <a:srgbClr val="FF0000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5124196" y="3046414"/>
            <a:ext cx="3537181" cy="3262903"/>
            <a:chOff x="141097" y="3301624"/>
            <a:chExt cx="3537181" cy="3262903"/>
          </a:xfrm>
        </p:grpSpPr>
        <p:grpSp>
          <p:nvGrpSpPr>
            <p:cNvPr id="82" name="Group 81"/>
            <p:cNvGrpSpPr/>
            <p:nvPr/>
          </p:nvGrpSpPr>
          <p:grpSpPr>
            <a:xfrm>
              <a:off x="141097" y="4808755"/>
              <a:ext cx="1053819" cy="1627235"/>
              <a:chOff x="761678" y="4668653"/>
              <a:chExt cx="1053819" cy="162723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761678" y="4668653"/>
                <a:ext cx="1053819" cy="1627235"/>
              </a:xfrm>
              <a:prstGeom prst="rect">
                <a:avLst/>
              </a:prstGeom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834667" y="4668653"/>
                <a:ext cx="898936" cy="1569692"/>
                <a:chOff x="1712409" y="3706091"/>
                <a:chExt cx="898936" cy="1569692"/>
              </a:xfrm>
            </p:grpSpPr>
            <p:sp>
              <p:nvSpPr>
                <p:cNvPr id="102" name="TextBox 101"/>
                <p:cNvSpPr txBox="1"/>
                <p:nvPr/>
              </p:nvSpPr>
              <p:spPr>
                <a:xfrm>
                  <a:off x="1712409" y="3798455"/>
                  <a:ext cx="593920" cy="14773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10.5</a:t>
                  </a:r>
                </a:p>
                <a:p>
                  <a:r>
                    <a:rPr lang="en-US" dirty="0" smtClean="0"/>
                    <a:t>14.1</a:t>
                  </a:r>
                </a:p>
                <a:p>
                  <a:r>
                    <a:rPr lang="en-US" dirty="0" smtClean="0"/>
                    <a:t>17.0</a:t>
                  </a:r>
                </a:p>
                <a:p>
                  <a:r>
                    <a:rPr lang="en-US" dirty="0" smtClean="0"/>
                    <a:t>21.0</a:t>
                  </a:r>
                </a:p>
                <a:p>
                  <a:r>
                    <a:rPr lang="en-US" dirty="0" smtClean="0"/>
                    <a:t>23.2</a:t>
                  </a:r>
                  <a:endParaRPr lang="en-US" dirty="0"/>
                </a:p>
              </p:txBody>
            </p:sp>
            <p:sp>
              <p:nvSpPr>
                <p:cNvPr id="103" name="Multiply 102"/>
                <p:cNvSpPr>
                  <a:spLocks/>
                </p:cNvSpPr>
                <p:nvPr/>
              </p:nvSpPr>
              <p:spPr>
                <a:xfrm>
                  <a:off x="2284394" y="3821909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>
                  <a:spLocks/>
                </p:cNvSpPr>
                <p:nvPr/>
              </p:nvSpPr>
              <p:spPr>
                <a:xfrm>
                  <a:off x="2360330" y="4465894"/>
                  <a:ext cx="160813" cy="1800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>
                  <a:spLocks/>
                </p:cNvSpPr>
                <p:nvPr/>
              </p:nvSpPr>
              <p:spPr>
                <a:xfrm>
                  <a:off x="2364923" y="4745188"/>
                  <a:ext cx="160813" cy="1800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>
                  <a:spLocks/>
                </p:cNvSpPr>
                <p:nvPr/>
              </p:nvSpPr>
              <p:spPr>
                <a:xfrm>
                  <a:off x="2353378" y="5014968"/>
                  <a:ext cx="160813" cy="1800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Multiply 106"/>
                <p:cNvSpPr>
                  <a:spLocks/>
                </p:cNvSpPr>
                <p:nvPr/>
              </p:nvSpPr>
              <p:spPr>
                <a:xfrm>
                  <a:off x="2286709" y="4112849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1905000" y="3706091"/>
                  <a:ext cx="1846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2440097" y="4740631"/>
              <a:ext cx="1201991" cy="1823896"/>
              <a:chOff x="3982132" y="4629482"/>
              <a:chExt cx="1201991" cy="1823896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3982132" y="4629482"/>
                <a:ext cx="1201991" cy="1823896"/>
              </a:xfrm>
              <a:prstGeom prst="rect">
                <a:avLst/>
              </a:prstGeom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4103355" y="4652870"/>
                <a:ext cx="880593" cy="1754327"/>
                <a:chOff x="4468091" y="4260273"/>
                <a:chExt cx="880593" cy="1754327"/>
              </a:xfrm>
            </p:grpSpPr>
            <p:sp>
              <p:nvSpPr>
                <p:cNvPr id="93" name="TextBox 92"/>
                <p:cNvSpPr txBox="1"/>
                <p:nvPr/>
              </p:nvSpPr>
              <p:spPr>
                <a:xfrm>
                  <a:off x="4468091" y="4260273"/>
                  <a:ext cx="593920" cy="17543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27.1</a:t>
                  </a:r>
                </a:p>
                <a:p>
                  <a:r>
                    <a:rPr lang="en-US" dirty="0" smtClean="0"/>
                    <a:t>30.1</a:t>
                  </a:r>
                </a:p>
                <a:p>
                  <a:r>
                    <a:rPr lang="en-US" dirty="0" smtClean="0"/>
                    <a:t>42.0</a:t>
                  </a:r>
                </a:p>
                <a:p>
                  <a:r>
                    <a:rPr lang="en-US" dirty="0" smtClean="0"/>
                    <a:t>47.0</a:t>
                  </a:r>
                </a:p>
                <a:p>
                  <a:r>
                    <a:rPr lang="en-US" dirty="0" smtClean="0"/>
                    <a:t>57.3</a:t>
                  </a:r>
                </a:p>
                <a:p>
                  <a:r>
                    <a:rPr lang="en-US" dirty="0" smtClean="0"/>
                    <a:t>59.9</a:t>
                  </a:r>
                  <a:endParaRPr lang="en-US" dirty="0"/>
                </a:p>
              </p:txBody>
            </p:sp>
            <p:sp>
              <p:nvSpPr>
                <p:cNvPr id="94" name="Multiply 93"/>
                <p:cNvSpPr>
                  <a:spLocks/>
                </p:cNvSpPr>
                <p:nvPr/>
              </p:nvSpPr>
              <p:spPr>
                <a:xfrm>
                  <a:off x="5019418" y="4305847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Multiply 94"/>
                <p:cNvSpPr>
                  <a:spLocks/>
                </p:cNvSpPr>
                <p:nvPr/>
              </p:nvSpPr>
              <p:spPr>
                <a:xfrm>
                  <a:off x="5021733" y="4562152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Multiply 95"/>
                <p:cNvSpPr>
                  <a:spLocks/>
                </p:cNvSpPr>
                <p:nvPr/>
              </p:nvSpPr>
              <p:spPr>
                <a:xfrm>
                  <a:off x="5021733" y="4862322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Multiply 96"/>
                <p:cNvSpPr>
                  <a:spLocks/>
                </p:cNvSpPr>
                <p:nvPr/>
              </p:nvSpPr>
              <p:spPr>
                <a:xfrm>
                  <a:off x="5024048" y="5118627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>
                  <a:spLocks/>
                </p:cNvSpPr>
                <p:nvPr/>
              </p:nvSpPr>
              <p:spPr>
                <a:xfrm>
                  <a:off x="5097481" y="5458168"/>
                  <a:ext cx="160813" cy="1800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>
                  <a:spLocks/>
                </p:cNvSpPr>
                <p:nvPr/>
              </p:nvSpPr>
              <p:spPr>
                <a:xfrm>
                  <a:off x="5098315" y="5725575"/>
                  <a:ext cx="160813" cy="1800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aphicFrame>
          <p:nvGraphicFramePr>
            <p:cNvPr id="84" name="Objec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7659410"/>
                </p:ext>
              </p:extLst>
            </p:nvPr>
          </p:nvGraphicFramePr>
          <p:xfrm>
            <a:off x="1177990" y="3301624"/>
            <a:ext cx="1382712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2" name="Equation" r:id="rId4" imgW="787400" imgH="266700" progId="Equation.3">
                    <p:embed/>
                  </p:oleObj>
                </mc:Choice>
                <mc:Fallback>
                  <p:oleObj name="Equation" r:id="rId4" imgW="7874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77990" y="3301624"/>
                          <a:ext cx="1382712" cy="468312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5" name="Straight Arrow Connector 84"/>
            <p:cNvCxnSpPr>
              <a:stCxn id="84" idx="2"/>
              <a:endCxn id="91" idx="0"/>
            </p:cNvCxnSpPr>
            <p:nvPr/>
          </p:nvCxnSpPr>
          <p:spPr>
            <a:xfrm>
              <a:off x="1868888" y="3769783"/>
              <a:ext cx="1172205" cy="9708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4" idx="2"/>
              <a:endCxn id="100" idx="0"/>
            </p:cNvCxnSpPr>
            <p:nvPr/>
          </p:nvCxnSpPr>
          <p:spPr>
            <a:xfrm flipH="1">
              <a:off x="668007" y="3769783"/>
              <a:ext cx="1200881" cy="10389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370827" y="4063989"/>
              <a:ext cx="3096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/>
                <a:t>yes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40044" y="4066299"/>
              <a:ext cx="24300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/>
                <a:t>no</a:t>
              </a:r>
              <a:endParaRPr lang="en-US" dirty="0"/>
            </a:p>
          </p:txBody>
        </p:sp>
        <p:graphicFrame>
          <p:nvGraphicFramePr>
            <p:cNvPr id="89" name="Object 8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9604004"/>
                </p:ext>
              </p:extLst>
            </p:nvPr>
          </p:nvGraphicFramePr>
          <p:xfrm>
            <a:off x="143559" y="4474797"/>
            <a:ext cx="447784" cy="265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3" name="Equation" r:id="rId6" imgW="342900" imgH="203200" progId="Equation.3">
                    <p:embed/>
                  </p:oleObj>
                </mc:Choice>
                <mc:Fallback>
                  <p:oleObj name="Equation" r:id="rId6" imgW="342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43559" y="4474797"/>
                          <a:ext cx="447784" cy="265834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Object 8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4956302"/>
                </p:ext>
              </p:extLst>
            </p:nvPr>
          </p:nvGraphicFramePr>
          <p:xfrm>
            <a:off x="3263940" y="4417280"/>
            <a:ext cx="414338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4" name="Equation" r:id="rId8" imgW="317500" imgH="203200" progId="Equation.3">
                    <p:embed/>
                  </p:oleObj>
                </mc:Choice>
                <mc:Fallback>
                  <p:oleObj name="Equation" r:id="rId8" imgW="3175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263940" y="4417280"/>
                          <a:ext cx="414338" cy="2651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9" name="Group 108"/>
          <p:cNvGrpSpPr/>
          <p:nvPr/>
        </p:nvGrpSpPr>
        <p:grpSpPr>
          <a:xfrm>
            <a:off x="7509054" y="108220"/>
            <a:ext cx="1509407" cy="955296"/>
            <a:chOff x="7509053" y="108220"/>
            <a:chExt cx="1509407" cy="955296"/>
          </a:xfrm>
        </p:grpSpPr>
        <p:sp>
          <p:nvSpPr>
            <p:cNvPr id="110" name="Rectangle 109"/>
            <p:cNvSpPr/>
            <p:nvPr/>
          </p:nvSpPr>
          <p:spPr>
            <a:xfrm>
              <a:off x="7509053" y="108220"/>
              <a:ext cx="1509407" cy="9552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Multiply 110"/>
            <p:cNvSpPr>
              <a:spLocks/>
            </p:cNvSpPr>
            <p:nvPr/>
          </p:nvSpPr>
          <p:spPr>
            <a:xfrm>
              <a:off x="7676129" y="241420"/>
              <a:ext cx="324636" cy="324000"/>
            </a:xfrm>
            <a:prstGeom prst="mathMultiply">
              <a:avLst>
                <a:gd name="adj1" fmla="val 7999"/>
              </a:avLst>
            </a:prstGeom>
            <a:solidFill>
              <a:srgbClr val="FF0000"/>
            </a:solidFill>
            <a:ln w="3175" cmpd="sng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12" name="Oval 111"/>
            <p:cNvSpPr>
              <a:spLocks/>
            </p:cNvSpPr>
            <p:nvPr/>
          </p:nvSpPr>
          <p:spPr>
            <a:xfrm>
              <a:off x="7742975" y="730807"/>
              <a:ext cx="160813" cy="180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467183" y="109409"/>
              <a:ext cx="3666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</a:t>
              </a:r>
            </a:p>
            <a:p>
              <a:r>
                <a:rPr lang="en-US" sz="2800" dirty="0"/>
                <a:t>0</a:t>
              </a: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>
              <a:off x="8110670" y="378757"/>
              <a:ext cx="2785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8095955" y="798517"/>
              <a:ext cx="2785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434241" y="2294475"/>
            <a:ext cx="2533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</a:t>
            </a:r>
            <a:r>
              <a:rPr lang="en-US" sz="1600" b="1" dirty="0" smtClean="0"/>
              <a:t>redict </a:t>
            </a:r>
            <a:r>
              <a:rPr lang="en-US" sz="2800" b="1" dirty="0" smtClean="0">
                <a:solidFill>
                  <a:srgbClr val="0000FF"/>
                </a:solidFill>
              </a:rPr>
              <a:t>0</a:t>
            </a:r>
            <a:r>
              <a:rPr lang="en-US" sz="2800" b="1" dirty="0" smtClean="0"/>
              <a:t>        </a:t>
            </a:r>
            <a:r>
              <a:rPr lang="en-US" sz="1600" b="1" dirty="0" smtClean="0"/>
              <a:t>predict</a:t>
            </a: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1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8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12743" y="109410"/>
            <a:ext cx="352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 modified stump</a:t>
            </a:r>
            <a:endParaRPr lang="en-US" sz="2400" u="sng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790517" y="1033554"/>
            <a:ext cx="0" cy="12458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090431" y="1399783"/>
            <a:ext cx="5657260" cy="777768"/>
            <a:chOff x="1283861" y="1211909"/>
            <a:chExt cx="5657260" cy="777768"/>
          </a:xfrm>
        </p:grpSpPr>
        <p:grpSp>
          <p:nvGrpSpPr>
            <p:cNvPr id="11" name="Group 10"/>
            <p:cNvGrpSpPr/>
            <p:nvPr/>
          </p:nvGrpSpPr>
          <p:grpSpPr>
            <a:xfrm>
              <a:off x="1387773" y="1373909"/>
              <a:ext cx="4964546" cy="230223"/>
              <a:chOff x="1387773" y="1373909"/>
              <a:chExt cx="4964546" cy="230223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V="1">
                <a:off x="6009772" y="1388073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5151591" y="1388133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1493993" y="1376225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2406048" y="1387770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3341264" y="1378899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31710" y="1376528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1387773" y="1373909"/>
                <a:ext cx="4964546" cy="0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1283861" y="1651123"/>
              <a:ext cx="5657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1200" dirty="0" smtClean="0"/>
                <a:t>10		20		30		40		50		60</a:t>
              </a:r>
              <a:endParaRPr lang="en-US" sz="1600" kern="12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87773" y="1211909"/>
              <a:ext cx="4677405" cy="326315"/>
              <a:chOff x="1387773" y="1211909"/>
              <a:chExt cx="4677405" cy="326315"/>
            </a:xfrm>
          </p:grpSpPr>
          <p:sp>
            <p:nvSpPr>
              <p:cNvPr id="14" name="Oval 13"/>
              <p:cNvSpPr>
                <a:spLocks/>
              </p:cNvSpPr>
              <p:nvPr/>
            </p:nvSpPr>
            <p:spPr>
              <a:xfrm>
                <a:off x="2105498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5" name="Oval 14"/>
              <p:cNvSpPr>
                <a:spLocks/>
              </p:cNvSpPr>
              <p:nvPr/>
            </p:nvSpPr>
            <p:spPr>
              <a:xfrm>
                <a:off x="2671637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6" name="Oval 15"/>
              <p:cNvSpPr>
                <a:spLocks/>
              </p:cNvSpPr>
              <p:nvPr/>
            </p:nvSpPr>
            <p:spPr>
              <a:xfrm>
                <a:off x="2440737" y="1281550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7" name="Oval 16"/>
              <p:cNvSpPr>
                <a:spLocks/>
              </p:cNvSpPr>
              <p:nvPr/>
            </p:nvSpPr>
            <p:spPr>
              <a:xfrm>
                <a:off x="5904365" y="1281550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8" name="Oval 17"/>
              <p:cNvSpPr>
                <a:spLocks/>
              </p:cNvSpPr>
              <p:nvPr/>
            </p:nvSpPr>
            <p:spPr>
              <a:xfrm>
                <a:off x="5673465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19" name="Multiply 18"/>
              <p:cNvSpPr>
                <a:spLocks/>
              </p:cNvSpPr>
              <p:nvPr/>
            </p:nvSpPr>
            <p:spPr>
              <a:xfrm>
                <a:off x="2901720" y="1211909"/>
                <a:ext cx="324636" cy="324000"/>
              </a:xfrm>
              <a:prstGeom prst="mathMultiply">
                <a:avLst>
                  <a:gd name="adj1" fmla="val 7761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0" name="Multiply 19"/>
              <p:cNvSpPr>
                <a:spLocks/>
              </p:cNvSpPr>
              <p:nvPr/>
            </p:nvSpPr>
            <p:spPr>
              <a:xfrm>
                <a:off x="3226356" y="1211909"/>
                <a:ext cx="324636" cy="324000"/>
              </a:xfrm>
              <a:prstGeom prst="mathMultiply">
                <a:avLst>
                  <a:gd name="adj1" fmla="val 7416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1" name="Multiply 20"/>
              <p:cNvSpPr>
                <a:spLocks/>
              </p:cNvSpPr>
              <p:nvPr/>
            </p:nvSpPr>
            <p:spPr>
              <a:xfrm>
                <a:off x="4659312" y="1211909"/>
                <a:ext cx="324636" cy="324000"/>
              </a:xfrm>
              <a:prstGeom prst="mathMultiply">
                <a:avLst>
                  <a:gd name="adj1" fmla="val 6879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2" name="Multiply 21"/>
              <p:cNvSpPr>
                <a:spLocks/>
              </p:cNvSpPr>
              <p:nvPr/>
            </p:nvSpPr>
            <p:spPr>
              <a:xfrm>
                <a:off x="4231710" y="1214224"/>
                <a:ext cx="324636" cy="324000"/>
              </a:xfrm>
              <a:prstGeom prst="mathMultiply">
                <a:avLst>
                  <a:gd name="adj1" fmla="val 7999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3" name="Multiply 22"/>
              <p:cNvSpPr>
                <a:spLocks/>
              </p:cNvSpPr>
              <p:nvPr/>
            </p:nvSpPr>
            <p:spPr>
              <a:xfrm>
                <a:off x="1387773" y="1214224"/>
                <a:ext cx="324636" cy="324000"/>
              </a:xfrm>
              <a:prstGeom prst="mathMultiply">
                <a:avLst>
                  <a:gd name="adj1" fmla="val 6164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24" name="Multiply 23"/>
              <p:cNvSpPr>
                <a:spLocks/>
              </p:cNvSpPr>
              <p:nvPr/>
            </p:nvSpPr>
            <p:spPr>
              <a:xfrm>
                <a:off x="1712409" y="1214224"/>
                <a:ext cx="324636" cy="324000"/>
              </a:xfrm>
              <a:prstGeom prst="mathMultiply">
                <a:avLst>
                  <a:gd name="adj1" fmla="val 7416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5" y="2577606"/>
            <a:ext cx="5088877" cy="1860858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5124196" y="3836870"/>
            <a:ext cx="1053819" cy="2713391"/>
          </a:xfrm>
          <a:prstGeom prst="rect">
            <a:avLst/>
          </a:prstGeom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5197184" y="3925969"/>
            <a:ext cx="593920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10.5</a:t>
            </a:r>
          </a:p>
          <a:p>
            <a:r>
              <a:rPr lang="en-US" dirty="0" smtClean="0"/>
              <a:t>14.1</a:t>
            </a:r>
          </a:p>
          <a:p>
            <a:r>
              <a:rPr lang="en-US" dirty="0" smtClean="0"/>
              <a:t>17.0</a:t>
            </a:r>
          </a:p>
          <a:p>
            <a:r>
              <a:rPr lang="en-US" dirty="0" smtClean="0"/>
              <a:t>21.0</a:t>
            </a:r>
          </a:p>
          <a:p>
            <a:r>
              <a:rPr lang="en-US" dirty="0" smtClean="0"/>
              <a:t>23.2</a:t>
            </a:r>
          </a:p>
          <a:p>
            <a:r>
              <a:rPr lang="en-US" dirty="0"/>
              <a:t>27.1</a:t>
            </a:r>
          </a:p>
          <a:p>
            <a:r>
              <a:rPr lang="en-US" dirty="0"/>
              <a:t>30.1</a:t>
            </a:r>
          </a:p>
          <a:p>
            <a:r>
              <a:rPr lang="en-US" dirty="0"/>
              <a:t>42.0</a:t>
            </a:r>
          </a:p>
          <a:p>
            <a:r>
              <a:rPr lang="en-US" dirty="0"/>
              <a:t>47.0</a:t>
            </a:r>
          </a:p>
          <a:p>
            <a:endParaRPr lang="en-US" dirty="0"/>
          </a:p>
        </p:txBody>
      </p:sp>
      <p:sp>
        <p:nvSpPr>
          <p:cNvPr id="102" name="Multiply 101"/>
          <p:cNvSpPr>
            <a:spLocks/>
          </p:cNvSpPr>
          <p:nvPr/>
        </p:nvSpPr>
        <p:spPr>
          <a:xfrm>
            <a:off x="5769170" y="3948592"/>
            <a:ext cx="324636" cy="312543"/>
          </a:xfrm>
          <a:prstGeom prst="mathMultiply">
            <a:avLst>
              <a:gd name="adj1" fmla="val 17817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/>
          </p:cNvSpPr>
          <p:nvPr/>
        </p:nvSpPr>
        <p:spPr>
          <a:xfrm>
            <a:off x="5845106" y="4569806"/>
            <a:ext cx="160813" cy="17363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>
            <a:spLocks/>
          </p:cNvSpPr>
          <p:nvPr/>
        </p:nvSpPr>
        <p:spPr>
          <a:xfrm>
            <a:off x="5849699" y="4839223"/>
            <a:ext cx="160813" cy="17363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/>
          </p:cNvSpPr>
          <p:nvPr/>
        </p:nvSpPr>
        <p:spPr>
          <a:xfrm>
            <a:off x="5838154" y="5099463"/>
            <a:ext cx="160813" cy="17363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ultiply 105"/>
          <p:cNvSpPr>
            <a:spLocks/>
          </p:cNvSpPr>
          <p:nvPr/>
        </p:nvSpPr>
        <p:spPr>
          <a:xfrm>
            <a:off x="5771485" y="4229245"/>
            <a:ext cx="324636" cy="312543"/>
          </a:xfrm>
          <a:prstGeom prst="mathMultiply">
            <a:avLst>
              <a:gd name="adj1" fmla="val 17817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389775" y="38368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423197" y="3768745"/>
            <a:ext cx="1201991" cy="773042"/>
          </a:xfrm>
          <a:prstGeom prst="rect">
            <a:avLst/>
          </a:prstGeom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7544419" y="3792134"/>
            <a:ext cx="593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57.3</a:t>
            </a:r>
          </a:p>
          <a:p>
            <a:r>
              <a:rPr lang="en-US" dirty="0" smtClean="0"/>
              <a:t>59.9</a:t>
            </a:r>
            <a:endParaRPr lang="en-US" dirty="0"/>
          </a:p>
        </p:txBody>
      </p:sp>
      <p:sp>
        <p:nvSpPr>
          <p:cNvPr id="97" name="Oval 96"/>
          <p:cNvSpPr>
            <a:spLocks/>
          </p:cNvSpPr>
          <p:nvPr/>
        </p:nvSpPr>
        <p:spPr>
          <a:xfrm>
            <a:off x="8196802" y="3892548"/>
            <a:ext cx="160813" cy="180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>
            <a:spLocks/>
          </p:cNvSpPr>
          <p:nvPr/>
        </p:nvSpPr>
        <p:spPr>
          <a:xfrm>
            <a:off x="8197636" y="4159955"/>
            <a:ext cx="160813" cy="180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56116"/>
              </p:ext>
            </p:extLst>
          </p:nvPr>
        </p:nvGraphicFramePr>
        <p:xfrm>
          <a:off x="6161088" y="2330451"/>
          <a:ext cx="1382712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7" name="Equation" r:id="rId4" imgW="787400" imgH="266700" progId="Equation.3">
                  <p:embed/>
                </p:oleObj>
              </mc:Choice>
              <mc:Fallback>
                <p:oleObj name="Equation" r:id="rId4" imgW="787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61088" y="2330451"/>
                        <a:ext cx="1382712" cy="46831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4" name="Straight Arrow Connector 83"/>
          <p:cNvCxnSpPr>
            <a:stCxn id="83" idx="2"/>
            <a:endCxn id="90" idx="0"/>
          </p:cNvCxnSpPr>
          <p:nvPr/>
        </p:nvCxnSpPr>
        <p:spPr>
          <a:xfrm>
            <a:off x="6851651" y="2798051"/>
            <a:ext cx="1172541" cy="970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3" idx="2"/>
            <a:endCxn id="99" idx="0"/>
          </p:cNvCxnSpPr>
          <p:nvPr/>
        </p:nvCxnSpPr>
        <p:spPr>
          <a:xfrm flipH="1">
            <a:off x="5651106" y="2798051"/>
            <a:ext cx="1200545" cy="1038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353925" y="3092104"/>
            <a:ext cx="309618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123143" y="3094414"/>
            <a:ext cx="243005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7509054" y="108220"/>
            <a:ext cx="1509407" cy="955296"/>
            <a:chOff x="7509053" y="108220"/>
            <a:chExt cx="1509407" cy="955296"/>
          </a:xfrm>
        </p:grpSpPr>
        <p:sp>
          <p:nvSpPr>
            <p:cNvPr id="109" name="Rectangle 108"/>
            <p:cNvSpPr/>
            <p:nvPr/>
          </p:nvSpPr>
          <p:spPr>
            <a:xfrm>
              <a:off x="7509053" y="108220"/>
              <a:ext cx="1509407" cy="9552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Multiply 109"/>
            <p:cNvSpPr>
              <a:spLocks/>
            </p:cNvSpPr>
            <p:nvPr/>
          </p:nvSpPr>
          <p:spPr>
            <a:xfrm>
              <a:off x="7676129" y="241420"/>
              <a:ext cx="324636" cy="324000"/>
            </a:xfrm>
            <a:prstGeom prst="mathMultiply">
              <a:avLst>
                <a:gd name="adj1" fmla="val 7999"/>
              </a:avLst>
            </a:prstGeom>
            <a:solidFill>
              <a:srgbClr val="FF0000"/>
            </a:solidFill>
            <a:ln w="3175" cmpd="sng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11" name="Oval 110"/>
            <p:cNvSpPr>
              <a:spLocks/>
            </p:cNvSpPr>
            <p:nvPr/>
          </p:nvSpPr>
          <p:spPr>
            <a:xfrm>
              <a:off x="7742975" y="730807"/>
              <a:ext cx="160813" cy="180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467183" y="109409"/>
              <a:ext cx="3666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</a:t>
              </a:r>
            </a:p>
            <a:p>
              <a:r>
                <a:rPr lang="en-US" sz="2800" dirty="0"/>
                <a:t>0</a:t>
              </a: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>
              <a:off x="8110670" y="378757"/>
              <a:ext cx="2785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8095955" y="798517"/>
              <a:ext cx="2785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Multiply 114"/>
          <p:cNvSpPr>
            <a:spLocks/>
          </p:cNvSpPr>
          <p:nvPr/>
        </p:nvSpPr>
        <p:spPr>
          <a:xfrm>
            <a:off x="5756075" y="5331135"/>
            <a:ext cx="324636" cy="324000"/>
          </a:xfrm>
          <a:prstGeom prst="mathMultiply">
            <a:avLst>
              <a:gd name="adj1" fmla="val 17817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Multiply 115"/>
          <p:cNvSpPr>
            <a:spLocks/>
          </p:cNvSpPr>
          <p:nvPr/>
        </p:nvSpPr>
        <p:spPr>
          <a:xfrm>
            <a:off x="5758390" y="5587440"/>
            <a:ext cx="324636" cy="324000"/>
          </a:xfrm>
          <a:prstGeom prst="mathMultiply">
            <a:avLst>
              <a:gd name="adj1" fmla="val 17817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ultiply 116"/>
          <p:cNvSpPr>
            <a:spLocks/>
          </p:cNvSpPr>
          <p:nvPr/>
        </p:nvSpPr>
        <p:spPr>
          <a:xfrm>
            <a:off x="5758390" y="5887610"/>
            <a:ext cx="324636" cy="324000"/>
          </a:xfrm>
          <a:prstGeom prst="mathMultiply">
            <a:avLst>
              <a:gd name="adj1" fmla="val 17817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ultiply 117"/>
          <p:cNvSpPr>
            <a:spLocks/>
          </p:cNvSpPr>
          <p:nvPr/>
        </p:nvSpPr>
        <p:spPr>
          <a:xfrm>
            <a:off x="5760705" y="6143915"/>
            <a:ext cx="324636" cy="324000"/>
          </a:xfrm>
          <a:prstGeom prst="mathMultiply">
            <a:avLst>
              <a:gd name="adj1" fmla="val 17817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61" y="52234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i="1" dirty="0">
              <a:solidFill>
                <a:srgbClr val="FF0000"/>
              </a:solidFill>
            </a:endParaRPr>
          </a:p>
          <a:p>
            <a:r>
              <a:rPr lang="en-US" b="1" i="1" dirty="0">
                <a:solidFill>
                  <a:srgbClr val="FF0000"/>
                </a:solidFill>
              </a:rPr>
              <a:t>Here we have </a:t>
            </a:r>
            <a:r>
              <a:rPr lang="en-US" b="1" i="1" dirty="0" smtClean="0">
                <a:solidFill>
                  <a:srgbClr val="FF0000"/>
                </a:solidFill>
              </a:rPr>
              <a:t>3 </a:t>
            </a:r>
            <a:r>
              <a:rPr lang="en-US" b="1" i="1" dirty="0">
                <a:solidFill>
                  <a:srgbClr val="FF0000"/>
                </a:solidFill>
              </a:rPr>
              <a:t>classification errors.</a:t>
            </a:r>
          </a:p>
          <a:p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720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12743" y="109410"/>
            <a:ext cx="2355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Recursion…</a:t>
            </a:r>
            <a:endParaRPr lang="en-US" sz="2400" u="sng" dirty="0"/>
          </a:p>
        </p:txBody>
      </p:sp>
      <p:grpSp>
        <p:nvGrpSpPr>
          <p:cNvPr id="81" name="Group 80"/>
          <p:cNvGrpSpPr/>
          <p:nvPr/>
        </p:nvGrpSpPr>
        <p:grpSpPr>
          <a:xfrm>
            <a:off x="3239753" y="666751"/>
            <a:ext cx="3500991" cy="3262483"/>
            <a:chOff x="141097" y="3302044"/>
            <a:chExt cx="3500991" cy="3262483"/>
          </a:xfrm>
        </p:grpSpPr>
        <p:grpSp>
          <p:nvGrpSpPr>
            <p:cNvPr id="82" name="Group 81"/>
            <p:cNvGrpSpPr/>
            <p:nvPr/>
          </p:nvGrpSpPr>
          <p:grpSpPr>
            <a:xfrm>
              <a:off x="141097" y="4808755"/>
              <a:ext cx="1053819" cy="1627235"/>
              <a:chOff x="761678" y="4668653"/>
              <a:chExt cx="1053819" cy="162723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761678" y="4668653"/>
                <a:ext cx="1053819" cy="1627235"/>
              </a:xfrm>
              <a:prstGeom prst="rect">
                <a:avLst/>
              </a:prstGeom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834667" y="4668653"/>
                <a:ext cx="898936" cy="1569692"/>
                <a:chOff x="1712409" y="3706091"/>
                <a:chExt cx="898936" cy="1569692"/>
              </a:xfrm>
            </p:grpSpPr>
            <p:sp>
              <p:nvSpPr>
                <p:cNvPr id="102" name="TextBox 101"/>
                <p:cNvSpPr txBox="1"/>
                <p:nvPr/>
              </p:nvSpPr>
              <p:spPr>
                <a:xfrm>
                  <a:off x="1712409" y="3798455"/>
                  <a:ext cx="593920" cy="14773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10.5</a:t>
                  </a:r>
                </a:p>
                <a:p>
                  <a:r>
                    <a:rPr lang="en-US" dirty="0" smtClean="0"/>
                    <a:t>14.1</a:t>
                  </a:r>
                </a:p>
                <a:p>
                  <a:r>
                    <a:rPr lang="en-US" dirty="0" smtClean="0"/>
                    <a:t>17.0</a:t>
                  </a:r>
                </a:p>
                <a:p>
                  <a:r>
                    <a:rPr lang="en-US" dirty="0" smtClean="0"/>
                    <a:t>21.0</a:t>
                  </a:r>
                </a:p>
                <a:p>
                  <a:r>
                    <a:rPr lang="en-US" dirty="0" smtClean="0"/>
                    <a:t>23.2</a:t>
                  </a:r>
                  <a:endParaRPr lang="en-US" dirty="0"/>
                </a:p>
              </p:txBody>
            </p:sp>
            <p:sp>
              <p:nvSpPr>
                <p:cNvPr id="103" name="Multiply 102"/>
                <p:cNvSpPr>
                  <a:spLocks/>
                </p:cNvSpPr>
                <p:nvPr/>
              </p:nvSpPr>
              <p:spPr>
                <a:xfrm>
                  <a:off x="2284394" y="3821909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>
                  <a:spLocks/>
                </p:cNvSpPr>
                <p:nvPr/>
              </p:nvSpPr>
              <p:spPr>
                <a:xfrm>
                  <a:off x="2360330" y="4465894"/>
                  <a:ext cx="160813" cy="1800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>
                  <a:spLocks/>
                </p:cNvSpPr>
                <p:nvPr/>
              </p:nvSpPr>
              <p:spPr>
                <a:xfrm>
                  <a:off x="2364923" y="4745188"/>
                  <a:ext cx="160813" cy="1800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>
                  <a:spLocks/>
                </p:cNvSpPr>
                <p:nvPr/>
              </p:nvSpPr>
              <p:spPr>
                <a:xfrm>
                  <a:off x="2353378" y="5014968"/>
                  <a:ext cx="160813" cy="1800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Multiply 106"/>
                <p:cNvSpPr>
                  <a:spLocks/>
                </p:cNvSpPr>
                <p:nvPr/>
              </p:nvSpPr>
              <p:spPr>
                <a:xfrm>
                  <a:off x="2286709" y="4112849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1905000" y="3706091"/>
                  <a:ext cx="1846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2440097" y="4740631"/>
              <a:ext cx="1201991" cy="1823896"/>
              <a:chOff x="3982132" y="4629482"/>
              <a:chExt cx="1201991" cy="1823896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3982132" y="4629482"/>
                <a:ext cx="1201991" cy="1823896"/>
              </a:xfrm>
              <a:prstGeom prst="rect">
                <a:avLst/>
              </a:prstGeom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4103355" y="4652870"/>
                <a:ext cx="880593" cy="1754327"/>
                <a:chOff x="4468091" y="4260273"/>
                <a:chExt cx="880593" cy="1754327"/>
              </a:xfrm>
            </p:grpSpPr>
            <p:sp>
              <p:nvSpPr>
                <p:cNvPr id="93" name="TextBox 92"/>
                <p:cNvSpPr txBox="1"/>
                <p:nvPr/>
              </p:nvSpPr>
              <p:spPr>
                <a:xfrm>
                  <a:off x="4468091" y="4260273"/>
                  <a:ext cx="593920" cy="17543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27.1</a:t>
                  </a:r>
                </a:p>
                <a:p>
                  <a:r>
                    <a:rPr lang="en-US" dirty="0" smtClean="0"/>
                    <a:t>30.1</a:t>
                  </a:r>
                </a:p>
                <a:p>
                  <a:r>
                    <a:rPr lang="en-US" dirty="0" smtClean="0"/>
                    <a:t>42.0</a:t>
                  </a:r>
                </a:p>
                <a:p>
                  <a:r>
                    <a:rPr lang="en-US" dirty="0" smtClean="0"/>
                    <a:t>47.0</a:t>
                  </a:r>
                </a:p>
                <a:p>
                  <a:r>
                    <a:rPr lang="en-US" dirty="0" smtClean="0"/>
                    <a:t>57.3</a:t>
                  </a:r>
                </a:p>
                <a:p>
                  <a:r>
                    <a:rPr lang="en-US" dirty="0" smtClean="0"/>
                    <a:t>59.9</a:t>
                  </a:r>
                  <a:endParaRPr lang="en-US" dirty="0"/>
                </a:p>
              </p:txBody>
            </p:sp>
            <p:sp>
              <p:nvSpPr>
                <p:cNvPr id="94" name="Multiply 93"/>
                <p:cNvSpPr>
                  <a:spLocks/>
                </p:cNvSpPr>
                <p:nvPr/>
              </p:nvSpPr>
              <p:spPr>
                <a:xfrm>
                  <a:off x="5019418" y="4305847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Multiply 94"/>
                <p:cNvSpPr>
                  <a:spLocks/>
                </p:cNvSpPr>
                <p:nvPr/>
              </p:nvSpPr>
              <p:spPr>
                <a:xfrm>
                  <a:off x="5021733" y="4562152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Multiply 95"/>
                <p:cNvSpPr>
                  <a:spLocks/>
                </p:cNvSpPr>
                <p:nvPr/>
              </p:nvSpPr>
              <p:spPr>
                <a:xfrm>
                  <a:off x="5021733" y="4862322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Multiply 96"/>
                <p:cNvSpPr>
                  <a:spLocks/>
                </p:cNvSpPr>
                <p:nvPr/>
              </p:nvSpPr>
              <p:spPr>
                <a:xfrm>
                  <a:off x="5024048" y="5118627"/>
                  <a:ext cx="324636" cy="324000"/>
                </a:xfrm>
                <a:prstGeom prst="mathMultiply">
                  <a:avLst>
                    <a:gd name="adj1" fmla="val 17817"/>
                  </a:avLst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>
                  <a:spLocks/>
                </p:cNvSpPr>
                <p:nvPr/>
              </p:nvSpPr>
              <p:spPr>
                <a:xfrm>
                  <a:off x="5097481" y="5458168"/>
                  <a:ext cx="160813" cy="1800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>
                  <a:spLocks/>
                </p:cNvSpPr>
                <p:nvPr/>
              </p:nvSpPr>
              <p:spPr>
                <a:xfrm>
                  <a:off x="5098315" y="5725575"/>
                  <a:ext cx="160813" cy="1800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aphicFrame>
          <p:nvGraphicFramePr>
            <p:cNvPr id="84" name="Objec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8384019"/>
                </p:ext>
              </p:extLst>
            </p:nvPr>
          </p:nvGraphicFramePr>
          <p:xfrm>
            <a:off x="1178071" y="3302044"/>
            <a:ext cx="1382713" cy="46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79" name="Equation" r:id="rId3" imgW="787400" imgH="266700" progId="Equation.3">
                    <p:embed/>
                  </p:oleObj>
                </mc:Choice>
                <mc:Fallback>
                  <p:oleObj name="Equation" r:id="rId3" imgW="7874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71" y="3302044"/>
                          <a:ext cx="1382713" cy="468313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5" name="Straight Arrow Connector 84"/>
            <p:cNvCxnSpPr>
              <a:stCxn id="84" idx="2"/>
              <a:endCxn id="91" idx="0"/>
            </p:cNvCxnSpPr>
            <p:nvPr/>
          </p:nvCxnSpPr>
          <p:spPr>
            <a:xfrm>
              <a:off x="1868888" y="3769783"/>
              <a:ext cx="1172205" cy="9708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4" idx="2"/>
              <a:endCxn id="100" idx="0"/>
            </p:cNvCxnSpPr>
            <p:nvPr/>
          </p:nvCxnSpPr>
          <p:spPr>
            <a:xfrm flipH="1">
              <a:off x="668007" y="3769783"/>
              <a:ext cx="1200881" cy="10389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370827" y="4063989"/>
              <a:ext cx="3096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/>
                <a:t>yes</a:t>
              </a:r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40044" y="4066299"/>
              <a:ext cx="24300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/>
                <a:t>no</a:t>
              </a:r>
              <a:endParaRPr lang="en-US" dirty="0"/>
            </a:p>
          </p:txBody>
        </p:sp>
      </p:grpSp>
      <p:sp>
        <p:nvSpPr>
          <p:cNvPr id="2" name="Right Arrow 1"/>
          <p:cNvSpPr/>
          <p:nvPr/>
        </p:nvSpPr>
        <p:spPr>
          <a:xfrm>
            <a:off x="2239349" y="2723902"/>
            <a:ext cx="746449" cy="5781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1078" y="2723902"/>
            <a:ext cx="1838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Just another dataset!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Build a stump!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725009" y="3895814"/>
            <a:ext cx="1836755" cy="1507037"/>
            <a:chOff x="2825414" y="3872715"/>
            <a:chExt cx="1656289" cy="1254800"/>
          </a:xfrm>
        </p:grpSpPr>
        <p:graphicFrame>
          <p:nvGraphicFramePr>
            <p:cNvPr id="65" name="Object 6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9723674"/>
                </p:ext>
              </p:extLst>
            </p:nvPr>
          </p:nvGraphicFramePr>
          <p:xfrm>
            <a:off x="3249307" y="3872715"/>
            <a:ext cx="1011237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80" name="Equation" r:id="rId5" imgW="774700" imgH="266700" progId="Equation.3">
                    <p:embed/>
                  </p:oleObj>
                </mc:Choice>
                <mc:Fallback>
                  <p:oleObj name="Equation" r:id="rId5" imgW="7747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49307" y="3872715"/>
                          <a:ext cx="1011237" cy="34925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6" name="Straight Arrow Connector 65"/>
            <p:cNvCxnSpPr>
              <a:stCxn id="65" idx="2"/>
            </p:cNvCxnSpPr>
            <p:nvPr/>
          </p:nvCxnSpPr>
          <p:spPr>
            <a:xfrm flipH="1">
              <a:off x="3114080" y="4221965"/>
              <a:ext cx="640845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178857" y="4396705"/>
              <a:ext cx="194782" cy="2050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no</a:t>
              </a:r>
              <a:endParaRPr lang="en-US" sz="1600" dirty="0"/>
            </a:p>
          </p:txBody>
        </p:sp>
        <p:cxnSp>
          <p:nvCxnSpPr>
            <p:cNvPr id="68" name="Straight Arrow Connector 67"/>
            <p:cNvCxnSpPr>
              <a:stCxn id="65" idx="2"/>
            </p:cNvCxnSpPr>
            <p:nvPr/>
          </p:nvCxnSpPr>
          <p:spPr>
            <a:xfrm>
              <a:off x="3754925" y="4221965"/>
              <a:ext cx="505619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783676" y="4396705"/>
              <a:ext cx="248175" cy="2050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  <p:graphicFrame>
          <p:nvGraphicFramePr>
            <p:cNvPr id="70" name="Object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0024217"/>
                </p:ext>
              </p:extLst>
            </p:nvPr>
          </p:nvGraphicFramePr>
          <p:xfrm>
            <a:off x="4034028" y="4860815"/>
            <a:ext cx="4476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81" name="Equation" r:id="rId7" imgW="342900" imgH="203200" progId="Equation.3">
                    <p:embed/>
                  </p:oleObj>
                </mc:Choice>
                <mc:Fallback>
                  <p:oleObj name="Equation" r:id="rId7" imgW="342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034028" y="4860815"/>
                          <a:ext cx="447675" cy="266700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4070544"/>
                </p:ext>
              </p:extLst>
            </p:nvPr>
          </p:nvGraphicFramePr>
          <p:xfrm>
            <a:off x="2825414" y="4860815"/>
            <a:ext cx="414337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82" name="Equation" r:id="rId9" imgW="317500" imgH="203200" progId="Equation.3">
                    <p:embed/>
                  </p:oleObj>
                </mc:Choice>
                <mc:Fallback>
                  <p:oleObj name="Equation" r:id="rId9" imgW="3175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825414" y="4860815"/>
                          <a:ext cx="414337" cy="266700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5208331" y="4019656"/>
            <a:ext cx="1941512" cy="1539633"/>
            <a:chOff x="5540192" y="4075355"/>
            <a:chExt cx="1605906" cy="1247445"/>
          </a:xfrm>
        </p:grpSpPr>
        <p:graphicFrame>
          <p:nvGraphicFramePr>
            <p:cNvPr id="73" name="Object 7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3514011"/>
                </p:ext>
              </p:extLst>
            </p:nvPr>
          </p:nvGraphicFramePr>
          <p:xfrm>
            <a:off x="5802441" y="4075355"/>
            <a:ext cx="1027112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83" name="Equation" r:id="rId11" imgW="787400" imgH="266700" progId="Equation.3">
                    <p:embed/>
                  </p:oleObj>
                </mc:Choice>
                <mc:Fallback>
                  <p:oleObj name="Equation" r:id="rId11" imgW="7874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802441" y="4075355"/>
                          <a:ext cx="1027112" cy="34925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4" name="Straight Arrow Connector 73"/>
            <p:cNvCxnSpPr/>
            <p:nvPr/>
          </p:nvCxnSpPr>
          <p:spPr>
            <a:xfrm flipH="1">
              <a:off x="5734682" y="4443655"/>
              <a:ext cx="640845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916258" y="4519803"/>
              <a:ext cx="178667" cy="1994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no</a:t>
              </a:r>
              <a:endParaRPr lang="en-US" sz="1600" dirty="0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6375527" y="4443655"/>
              <a:ext cx="505619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521076" y="4519803"/>
              <a:ext cx="227643" cy="1994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  <p:graphicFrame>
          <p:nvGraphicFramePr>
            <p:cNvPr id="78" name="Object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6635581"/>
                </p:ext>
              </p:extLst>
            </p:nvPr>
          </p:nvGraphicFramePr>
          <p:xfrm>
            <a:off x="5540192" y="5035971"/>
            <a:ext cx="414936" cy="26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84" name="Equation" r:id="rId13" imgW="317500" imgH="203200" progId="Equation.3">
                    <p:embed/>
                  </p:oleObj>
                </mc:Choice>
                <mc:Fallback>
                  <p:oleObj name="Equation" r:id="rId13" imgW="3175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540192" y="5035971"/>
                          <a:ext cx="414936" cy="266250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7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1663502"/>
                </p:ext>
              </p:extLst>
            </p:nvPr>
          </p:nvGraphicFramePr>
          <p:xfrm>
            <a:off x="6698335" y="5055265"/>
            <a:ext cx="447763" cy="267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85" name="Equation" r:id="rId15" imgW="342900" imgH="203200" progId="Equation.3">
                    <p:embed/>
                  </p:oleObj>
                </mc:Choice>
                <mc:Fallback>
                  <p:oleObj name="Equation" r:id="rId15" imgW="342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698335" y="5055265"/>
                          <a:ext cx="447763" cy="267535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9064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12743" y="109409"/>
            <a:ext cx="50381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Decision Trees = nested rules</a:t>
            </a:r>
            <a:endParaRPr lang="en-US" sz="2000" u="sng" dirty="0"/>
          </a:p>
        </p:txBody>
      </p:sp>
      <p:grpSp>
        <p:nvGrpSpPr>
          <p:cNvPr id="3" name="Group 2"/>
          <p:cNvGrpSpPr/>
          <p:nvPr/>
        </p:nvGrpSpPr>
        <p:grpSpPr>
          <a:xfrm>
            <a:off x="4387133" y="2543561"/>
            <a:ext cx="4147523" cy="2551438"/>
            <a:chOff x="4179965" y="1847804"/>
            <a:chExt cx="4147522" cy="2551438"/>
          </a:xfrm>
        </p:grpSpPr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226409"/>
                </p:ext>
              </p:extLst>
            </p:nvPr>
          </p:nvGraphicFramePr>
          <p:xfrm>
            <a:off x="5706636" y="1847804"/>
            <a:ext cx="1093548" cy="370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9" name="Equation" r:id="rId4" imgW="787400" imgH="266700" progId="Equation.3">
                    <p:embed/>
                  </p:oleObj>
                </mc:Choice>
                <mc:Fallback>
                  <p:oleObj name="Equation" r:id="rId4" imgW="7874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706636" y="1847804"/>
                          <a:ext cx="1093548" cy="37080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3" name="Straight Arrow Connector 32"/>
            <p:cNvCxnSpPr>
              <a:stCxn id="32" idx="2"/>
              <a:endCxn id="38" idx="0"/>
            </p:cNvCxnSpPr>
            <p:nvPr/>
          </p:nvCxnSpPr>
          <p:spPr>
            <a:xfrm>
              <a:off x="6253410" y="2218604"/>
              <a:ext cx="1284407" cy="89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2"/>
              <a:endCxn id="37" idx="0"/>
            </p:cNvCxnSpPr>
            <p:nvPr/>
          </p:nvCxnSpPr>
          <p:spPr>
            <a:xfrm flipH="1">
              <a:off x="5027979" y="2218604"/>
              <a:ext cx="1225431" cy="89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794745" y="2482744"/>
              <a:ext cx="3096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/>
                <a:t>yes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63962" y="2473509"/>
              <a:ext cx="24300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/>
                <a:t>no</a:t>
              </a:r>
              <a:endParaRPr lang="en-US" dirty="0"/>
            </a:p>
          </p:txBody>
        </p:sp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3325149"/>
                </p:ext>
              </p:extLst>
            </p:nvPr>
          </p:nvGraphicFramePr>
          <p:xfrm>
            <a:off x="4522361" y="3114628"/>
            <a:ext cx="1011237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0" name="Equation" r:id="rId6" imgW="774700" imgH="266700" progId="Equation.3">
                    <p:embed/>
                  </p:oleObj>
                </mc:Choice>
                <mc:Fallback>
                  <p:oleObj name="Equation" r:id="rId6" imgW="7747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522361" y="3114628"/>
                          <a:ext cx="1011237" cy="34925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1442180"/>
                </p:ext>
              </p:extLst>
            </p:nvPr>
          </p:nvGraphicFramePr>
          <p:xfrm>
            <a:off x="7024261" y="3114628"/>
            <a:ext cx="1027112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1" name="Equation" r:id="rId8" imgW="787400" imgH="266700" progId="Equation.3">
                    <p:embed/>
                  </p:oleObj>
                </mc:Choice>
                <mc:Fallback>
                  <p:oleObj name="Equation" r:id="rId8" imgW="7874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024261" y="3114628"/>
                          <a:ext cx="1027112" cy="34925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9" name="Straight Arrow Connector 38"/>
            <p:cNvCxnSpPr>
              <a:stCxn id="37" idx="2"/>
            </p:cNvCxnSpPr>
            <p:nvPr/>
          </p:nvCxnSpPr>
          <p:spPr>
            <a:xfrm flipH="1">
              <a:off x="4387134" y="3463878"/>
              <a:ext cx="640845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568710" y="3540026"/>
              <a:ext cx="21600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no</a:t>
              </a:r>
              <a:endParaRPr lang="en-US" sz="1600" dirty="0"/>
            </a:p>
          </p:txBody>
        </p:sp>
        <p:cxnSp>
          <p:nvCxnSpPr>
            <p:cNvPr id="41" name="Straight Arrow Connector 40"/>
            <p:cNvCxnSpPr>
              <a:stCxn id="37" idx="2"/>
            </p:cNvCxnSpPr>
            <p:nvPr/>
          </p:nvCxnSpPr>
          <p:spPr>
            <a:xfrm>
              <a:off x="5027979" y="3463878"/>
              <a:ext cx="505619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173529" y="3540026"/>
              <a:ext cx="2752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730143"/>
                </p:ext>
              </p:extLst>
            </p:nvPr>
          </p:nvGraphicFramePr>
          <p:xfrm>
            <a:off x="5258961" y="4045928"/>
            <a:ext cx="4476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2" name="Equation" r:id="rId10" imgW="342900" imgH="203200" progId="Equation.3">
                    <p:embed/>
                  </p:oleObj>
                </mc:Choice>
                <mc:Fallback>
                  <p:oleObj name="Equation" r:id="rId10" imgW="342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58961" y="4045928"/>
                          <a:ext cx="447675" cy="266700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9530365"/>
                </p:ext>
              </p:extLst>
            </p:nvPr>
          </p:nvGraphicFramePr>
          <p:xfrm>
            <a:off x="4179965" y="4075355"/>
            <a:ext cx="414337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3" name="Equation" r:id="rId12" imgW="317500" imgH="203200" progId="Equation.3">
                    <p:embed/>
                  </p:oleObj>
                </mc:Choice>
                <mc:Fallback>
                  <p:oleObj name="Equation" r:id="rId12" imgW="3175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79965" y="4075355"/>
                          <a:ext cx="414337" cy="266700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5" name="Straight Arrow Connector 44"/>
            <p:cNvCxnSpPr/>
            <p:nvPr/>
          </p:nvCxnSpPr>
          <p:spPr>
            <a:xfrm flipH="1">
              <a:off x="6956502" y="3482928"/>
              <a:ext cx="640845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7138078" y="3559076"/>
              <a:ext cx="21600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no</a:t>
              </a:r>
              <a:endParaRPr lang="en-US" sz="16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7597347" y="3482928"/>
              <a:ext cx="505619" cy="5635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742896" y="3559076"/>
              <a:ext cx="2752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3257398"/>
                </p:ext>
              </p:extLst>
            </p:nvPr>
          </p:nvGraphicFramePr>
          <p:xfrm>
            <a:off x="7879812" y="4132542"/>
            <a:ext cx="4476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4" name="Equation" r:id="rId14" imgW="342900" imgH="203200" progId="Equation.3">
                    <p:embed/>
                  </p:oleObj>
                </mc:Choice>
                <mc:Fallback>
                  <p:oleObj name="Equation" r:id="rId14" imgW="342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879812" y="4132542"/>
                          <a:ext cx="447675" cy="266700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7473920"/>
                </p:ext>
              </p:extLst>
            </p:nvPr>
          </p:nvGraphicFramePr>
          <p:xfrm>
            <a:off x="6738320" y="4094985"/>
            <a:ext cx="414337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5" name="Equation" r:id="rId15" imgW="317500" imgH="203200" progId="Equation.3">
                    <p:embed/>
                  </p:oleObj>
                </mc:Choice>
                <mc:Fallback>
                  <p:oleObj name="Equation" r:id="rId15" imgW="3175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738320" y="4094985"/>
                          <a:ext cx="414337" cy="266700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4" name="Straight Connector 63"/>
          <p:cNvCxnSpPr/>
          <p:nvPr/>
        </p:nvCxnSpPr>
        <p:spPr>
          <a:xfrm>
            <a:off x="2708291" y="984689"/>
            <a:ext cx="0" cy="12458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1090431" y="1399783"/>
            <a:ext cx="5657260" cy="777768"/>
            <a:chOff x="1283861" y="1211909"/>
            <a:chExt cx="5657260" cy="777768"/>
          </a:xfrm>
        </p:grpSpPr>
        <p:grpSp>
          <p:nvGrpSpPr>
            <p:cNvPr id="66" name="Group 65"/>
            <p:cNvGrpSpPr/>
            <p:nvPr/>
          </p:nvGrpSpPr>
          <p:grpSpPr>
            <a:xfrm>
              <a:off x="1387773" y="1373909"/>
              <a:ext cx="4964546" cy="230223"/>
              <a:chOff x="1387773" y="1373909"/>
              <a:chExt cx="4964546" cy="230223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flipV="1">
                <a:off x="6009772" y="1388073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5151591" y="1388133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493993" y="1376225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406048" y="1387770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3341264" y="1378899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4231710" y="1376528"/>
                <a:ext cx="0" cy="21599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>
                <a:off x="1387773" y="1373909"/>
                <a:ext cx="4964546" cy="0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/>
            <p:cNvSpPr txBox="1"/>
            <p:nvPr/>
          </p:nvSpPr>
          <p:spPr>
            <a:xfrm>
              <a:off x="1283861" y="1651123"/>
              <a:ext cx="5657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1200" dirty="0" smtClean="0"/>
                <a:t>10		20		30		40		50		60</a:t>
              </a:r>
              <a:endParaRPr lang="en-US" sz="1600" kern="1200" dirty="0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387773" y="1211909"/>
              <a:ext cx="4677405" cy="326315"/>
              <a:chOff x="1387773" y="1211909"/>
              <a:chExt cx="4677405" cy="326315"/>
            </a:xfrm>
          </p:grpSpPr>
          <p:sp>
            <p:nvSpPr>
              <p:cNvPr id="69" name="Oval 68"/>
              <p:cNvSpPr>
                <a:spLocks/>
              </p:cNvSpPr>
              <p:nvPr/>
            </p:nvSpPr>
            <p:spPr>
              <a:xfrm>
                <a:off x="2105498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70" name="Oval 69"/>
              <p:cNvSpPr>
                <a:spLocks/>
              </p:cNvSpPr>
              <p:nvPr/>
            </p:nvSpPr>
            <p:spPr>
              <a:xfrm>
                <a:off x="2671637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71" name="Oval 70"/>
              <p:cNvSpPr>
                <a:spLocks/>
              </p:cNvSpPr>
              <p:nvPr/>
            </p:nvSpPr>
            <p:spPr>
              <a:xfrm>
                <a:off x="2440737" y="1281550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72" name="Oval 71"/>
              <p:cNvSpPr>
                <a:spLocks/>
              </p:cNvSpPr>
              <p:nvPr/>
            </p:nvSpPr>
            <p:spPr>
              <a:xfrm>
                <a:off x="5904365" y="1281550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73" name="Oval 72"/>
              <p:cNvSpPr>
                <a:spLocks/>
              </p:cNvSpPr>
              <p:nvPr/>
            </p:nvSpPr>
            <p:spPr>
              <a:xfrm>
                <a:off x="5673465" y="1288585"/>
                <a:ext cx="160813" cy="180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74" name="Multiply 73"/>
              <p:cNvSpPr>
                <a:spLocks/>
              </p:cNvSpPr>
              <p:nvPr/>
            </p:nvSpPr>
            <p:spPr>
              <a:xfrm>
                <a:off x="2901720" y="1211909"/>
                <a:ext cx="324636" cy="324000"/>
              </a:xfrm>
              <a:prstGeom prst="mathMultiply">
                <a:avLst>
                  <a:gd name="adj1" fmla="val 7761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75" name="Multiply 74"/>
              <p:cNvSpPr>
                <a:spLocks/>
              </p:cNvSpPr>
              <p:nvPr/>
            </p:nvSpPr>
            <p:spPr>
              <a:xfrm>
                <a:off x="3226356" y="1211909"/>
                <a:ext cx="324636" cy="324000"/>
              </a:xfrm>
              <a:prstGeom prst="mathMultiply">
                <a:avLst>
                  <a:gd name="adj1" fmla="val 7416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76" name="Multiply 75"/>
              <p:cNvSpPr>
                <a:spLocks/>
              </p:cNvSpPr>
              <p:nvPr/>
            </p:nvSpPr>
            <p:spPr>
              <a:xfrm>
                <a:off x="4659312" y="1211909"/>
                <a:ext cx="324636" cy="324000"/>
              </a:xfrm>
              <a:prstGeom prst="mathMultiply">
                <a:avLst>
                  <a:gd name="adj1" fmla="val 6879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77" name="Multiply 76"/>
              <p:cNvSpPr>
                <a:spLocks/>
              </p:cNvSpPr>
              <p:nvPr/>
            </p:nvSpPr>
            <p:spPr>
              <a:xfrm>
                <a:off x="4231710" y="1214224"/>
                <a:ext cx="324636" cy="324000"/>
              </a:xfrm>
              <a:prstGeom prst="mathMultiply">
                <a:avLst>
                  <a:gd name="adj1" fmla="val 7999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78" name="Multiply 77"/>
              <p:cNvSpPr>
                <a:spLocks/>
              </p:cNvSpPr>
              <p:nvPr/>
            </p:nvSpPr>
            <p:spPr>
              <a:xfrm>
                <a:off x="1387773" y="1214224"/>
                <a:ext cx="324636" cy="324000"/>
              </a:xfrm>
              <a:prstGeom prst="mathMultiply">
                <a:avLst>
                  <a:gd name="adj1" fmla="val 6164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  <p:sp>
            <p:nvSpPr>
              <p:cNvPr id="79" name="Multiply 78"/>
              <p:cNvSpPr>
                <a:spLocks/>
              </p:cNvSpPr>
              <p:nvPr/>
            </p:nvSpPr>
            <p:spPr>
              <a:xfrm>
                <a:off x="1712409" y="1214224"/>
                <a:ext cx="324636" cy="324000"/>
              </a:xfrm>
              <a:prstGeom prst="mathMultiply">
                <a:avLst>
                  <a:gd name="adj1" fmla="val 7416"/>
                </a:avLst>
              </a:prstGeom>
              <a:solidFill>
                <a:srgbClr val="FF0000"/>
              </a:solidFill>
              <a:ln w="3175" cmpd="sng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/>
              </a:p>
            </p:txBody>
          </p:sp>
        </p:grpSp>
      </p:grpSp>
      <p:cxnSp>
        <p:nvCxnSpPr>
          <p:cNvPr id="87" name="Straight Connector 86"/>
          <p:cNvCxnSpPr/>
          <p:nvPr/>
        </p:nvCxnSpPr>
        <p:spPr>
          <a:xfrm>
            <a:off x="1877039" y="943868"/>
            <a:ext cx="0" cy="12458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944765" y="1037659"/>
            <a:ext cx="0" cy="12458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3143" y="5282890"/>
            <a:ext cx="45865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if x&gt;25 then</a:t>
            </a:r>
          </a:p>
          <a:p>
            <a:r>
              <a:rPr lang="en-US" sz="1600" dirty="0" smtClean="0">
                <a:latin typeface="Courier"/>
                <a:cs typeface="Courier"/>
              </a:rPr>
              <a:t>	if x&gt;50 then y=0 else y=1; </a:t>
            </a:r>
            <a:r>
              <a:rPr lang="en-US" sz="1600" dirty="0" err="1" smtClean="0">
                <a:latin typeface="Courier"/>
                <a:cs typeface="Courier"/>
              </a:rPr>
              <a:t>endif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else</a:t>
            </a:r>
          </a:p>
          <a:p>
            <a:r>
              <a:rPr lang="en-US" sz="1600" dirty="0" smtClean="0">
                <a:latin typeface="Courier"/>
                <a:cs typeface="Courier"/>
              </a:rPr>
              <a:t>	if x&gt;16 then y=0 else y=1; </a:t>
            </a:r>
            <a:r>
              <a:rPr lang="en-US" sz="1600" dirty="0" err="1" smtClean="0">
                <a:latin typeface="Courier"/>
                <a:cs typeface="Courier"/>
              </a:rPr>
              <a:t>endif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err="1" smtClean="0">
                <a:latin typeface="Courier"/>
                <a:cs typeface="Courier"/>
              </a:rPr>
              <a:t>endif</a:t>
            </a: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023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Line 3"/>
          <p:cNvSpPr>
            <a:spLocks noChangeShapeType="1"/>
          </p:cNvSpPr>
          <p:nvPr/>
        </p:nvSpPr>
        <p:spPr bwMode="auto">
          <a:xfrm flipH="1" flipV="1">
            <a:off x="898526" y="2924176"/>
            <a:ext cx="1588" cy="316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7828" name="Line 4"/>
          <p:cNvSpPr>
            <a:spLocks noChangeShapeType="1"/>
          </p:cNvSpPr>
          <p:nvPr/>
        </p:nvSpPr>
        <p:spPr bwMode="auto">
          <a:xfrm flipV="1">
            <a:off x="900114" y="6091238"/>
            <a:ext cx="35274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49155" name="Group 32"/>
          <p:cNvGrpSpPr>
            <a:grpSpLocks/>
          </p:cNvGrpSpPr>
          <p:nvPr/>
        </p:nvGrpSpPr>
        <p:grpSpPr bwMode="auto">
          <a:xfrm>
            <a:off x="1258889" y="3213100"/>
            <a:ext cx="936625" cy="863600"/>
            <a:chOff x="748" y="1979"/>
            <a:chExt cx="771" cy="679"/>
          </a:xfrm>
        </p:grpSpPr>
        <p:grpSp>
          <p:nvGrpSpPr>
            <p:cNvPr id="49165" name="Group 5"/>
            <p:cNvGrpSpPr>
              <a:grpSpLocks/>
            </p:cNvGrpSpPr>
            <p:nvPr/>
          </p:nvGrpSpPr>
          <p:grpSpPr bwMode="auto">
            <a:xfrm>
              <a:off x="884" y="1979"/>
              <a:ext cx="91" cy="91"/>
              <a:chOff x="521" y="2160"/>
              <a:chExt cx="91" cy="91"/>
            </a:xfrm>
          </p:grpSpPr>
          <p:sp>
            <p:nvSpPr>
              <p:cNvPr id="77830" name="Line 6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31" name="Line 7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9166" name="Group 8"/>
            <p:cNvGrpSpPr>
              <a:grpSpLocks/>
            </p:cNvGrpSpPr>
            <p:nvPr/>
          </p:nvGrpSpPr>
          <p:grpSpPr bwMode="auto">
            <a:xfrm>
              <a:off x="1292" y="2024"/>
              <a:ext cx="91" cy="91"/>
              <a:chOff x="521" y="2160"/>
              <a:chExt cx="91" cy="91"/>
            </a:xfrm>
          </p:grpSpPr>
          <p:sp>
            <p:nvSpPr>
              <p:cNvPr id="77833" name="Line 9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34" name="Line 10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9167" name="Group 19"/>
            <p:cNvGrpSpPr>
              <a:grpSpLocks/>
            </p:cNvGrpSpPr>
            <p:nvPr/>
          </p:nvGrpSpPr>
          <p:grpSpPr bwMode="auto">
            <a:xfrm>
              <a:off x="748" y="2295"/>
              <a:ext cx="91" cy="91"/>
              <a:chOff x="521" y="2160"/>
              <a:chExt cx="91" cy="91"/>
            </a:xfrm>
          </p:grpSpPr>
          <p:sp>
            <p:nvSpPr>
              <p:cNvPr id="77844" name="Line 20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45" name="Line 21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9168" name="Group 22"/>
            <p:cNvGrpSpPr>
              <a:grpSpLocks/>
            </p:cNvGrpSpPr>
            <p:nvPr/>
          </p:nvGrpSpPr>
          <p:grpSpPr bwMode="auto">
            <a:xfrm>
              <a:off x="748" y="2522"/>
              <a:ext cx="91" cy="91"/>
              <a:chOff x="521" y="2160"/>
              <a:chExt cx="91" cy="91"/>
            </a:xfrm>
          </p:grpSpPr>
          <p:sp>
            <p:nvSpPr>
              <p:cNvPr id="77847" name="Line 23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48" name="Line 24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9169" name="Group 25"/>
            <p:cNvGrpSpPr>
              <a:grpSpLocks/>
            </p:cNvGrpSpPr>
            <p:nvPr/>
          </p:nvGrpSpPr>
          <p:grpSpPr bwMode="auto">
            <a:xfrm>
              <a:off x="1156" y="2567"/>
              <a:ext cx="91" cy="91"/>
              <a:chOff x="521" y="2160"/>
              <a:chExt cx="91" cy="91"/>
            </a:xfrm>
          </p:grpSpPr>
          <p:sp>
            <p:nvSpPr>
              <p:cNvPr id="77850" name="Line 26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51" name="Line 27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9170" name="Group 28"/>
            <p:cNvGrpSpPr>
              <a:grpSpLocks/>
            </p:cNvGrpSpPr>
            <p:nvPr/>
          </p:nvGrpSpPr>
          <p:grpSpPr bwMode="auto">
            <a:xfrm>
              <a:off x="1428" y="2386"/>
              <a:ext cx="91" cy="91"/>
              <a:chOff x="521" y="2160"/>
              <a:chExt cx="91" cy="91"/>
            </a:xfrm>
          </p:grpSpPr>
          <p:sp>
            <p:nvSpPr>
              <p:cNvPr id="77853" name="Line 29"/>
              <p:cNvSpPr>
                <a:spLocks noChangeShapeType="1"/>
              </p:cNvSpPr>
              <p:nvPr/>
            </p:nvSpPr>
            <p:spPr bwMode="auto">
              <a:xfrm flipH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854" name="Line 30"/>
              <p:cNvSpPr>
                <a:spLocks noChangeShapeType="1"/>
              </p:cNvSpPr>
              <p:nvPr/>
            </p:nvSpPr>
            <p:spPr bwMode="auto">
              <a:xfrm flipH="1" flipV="1">
                <a:off x="521" y="2160"/>
                <a:ext cx="91" cy="9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sp>
        <p:nvSpPr>
          <p:cNvPr id="77855" name="Text Box 31"/>
          <p:cNvSpPr txBox="1">
            <a:spLocks noChangeArrowheads="1"/>
          </p:cNvSpPr>
          <p:nvPr/>
        </p:nvSpPr>
        <p:spPr bwMode="auto">
          <a:xfrm>
            <a:off x="179390" y="188913"/>
            <a:ext cx="8461375" cy="1334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600" dirty="0" smtClean="0">
                <a:solidFill>
                  <a:srgbClr val="3333FF"/>
                </a:solidFill>
              </a:rPr>
              <a:t>Trees build “orthogonal” decision boundaries.</a:t>
            </a:r>
          </a:p>
          <a:p>
            <a:pPr>
              <a:spcBef>
                <a:spcPct val="50000"/>
              </a:spcBef>
              <a:defRPr/>
            </a:pPr>
            <a:endParaRPr lang="en-GB" sz="1050" dirty="0" smtClean="0">
              <a:solidFill>
                <a:srgbClr val="3333FF"/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GB" sz="2600" b="0" dirty="0" smtClean="0">
                <a:solidFill>
                  <a:srgbClr val="3333FF"/>
                </a:solidFill>
                <a:cs typeface="+mn-cs"/>
              </a:rPr>
              <a:t>Boundary is </a:t>
            </a:r>
            <a:r>
              <a:rPr lang="en-GB" sz="2600" b="0" u="sng" dirty="0" smtClean="0">
                <a:solidFill>
                  <a:srgbClr val="3333FF"/>
                </a:solidFill>
                <a:cs typeface="+mn-cs"/>
              </a:rPr>
              <a:t>piecewise</a:t>
            </a:r>
            <a:r>
              <a:rPr lang="en-GB" sz="2600" b="0" dirty="0" smtClean="0">
                <a:solidFill>
                  <a:srgbClr val="3333FF"/>
                </a:solidFill>
                <a:cs typeface="+mn-cs"/>
              </a:rPr>
              <a:t>, and at 90 degrees to feature axes.</a:t>
            </a:r>
            <a:endParaRPr lang="en-GB" sz="2600" b="0" dirty="0">
              <a:solidFill>
                <a:srgbClr val="3333FF"/>
              </a:solidFill>
              <a:cs typeface="+mn-cs"/>
            </a:endParaRPr>
          </a:p>
        </p:txBody>
      </p:sp>
      <p:grpSp>
        <p:nvGrpSpPr>
          <p:cNvPr id="49157" name="Group 34"/>
          <p:cNvGrpSpPr>
            <a:grpSpLocks/>
          </p:cNvGrpSpPr>
          <p:nvPr/>
        </p:nvGrpSpPr>
        <p:grpSpPr bwMode="auto">
          <a:xfrm>
            <a:off x="2628901" y="3500438"/>
            <a:ext cx="1511300" cy="2162175"/>
            <a:chOff x="1656" y="2205"/>
            <a:chExt cx="952" cy="1362"/>
          </a:xfrm>
        </p:grpSpPr>
        <p:sp>
          <p:nvSpPr>
            <p:cNvPr id="77859" name="Oval 35"/>
            <p:cNvSpPr>
              <a:spLocks noChangeArrowheads="1"/>
            </p:cNvSpPr>
            <p:nvPr/>
          </p:nvSpPr>
          <p:spPr bwMode="auto">
            <a:xfrm>
              <a:off x="2058" y="2684"/>
              <a:ext cx="74" cy="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0" name="Oval 36"/>
            <p:cNvSpPr>
              <a:spLocks noChangeArrowheads="1"/>
            </p:cNvSpPr>
            <p:nvPr/>
          </p:nvSpPr>
          <p:spPr bwMode="auto">
            <a:xfrm>
              <a:off x="2425" y="2611"/>
              <a:ext cx="73" cy="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1" name="Oval 37"/>
            <p:cNvSpPr>
              <a:spLocks noChangeArrowheads="1"/>
            </p:cNvSpPr>
            <p:nvPr/>
          </p:nvSpPr>
          <p:spPr bwMode="auto">
            <a:xfrm>
              <a:off x="1949" y="3161"/>
              <a:ext cx="74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2" name="Oval 38"/>
            <p:cNvSpPr>
              <a:spLocks noChangeArrowheads="1"/>
            </p:cNvSpPr>
            <p:nvPr/>
          </p:nvSpPr>
          <p:spPr bwMode="auto">
            <a:xfrm>
              <a:off x="2132" y="3493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3" name="Oval 39"/>
            <p:cNvSpPr>
              <a:spLocks noChangeArrowheads="1"/>
            </p:cNvSpPr>
            <p:nvPr/>
          </p:nvSpPr>
          <p:spPr bwMode="auto">
            <a:xfrm>
              <a:off x="2535" y="3052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4" name="Oval 40"/>
            <p:cNvSpPr>
              <a:spLocks noChangeArrowheads="1"/>
            </p:cNvSpPr>
            <p:nvPr/>
          </p:nvSpPr>
          <p:spPr bwMode="auto">
            <a:xfrm>
              <a:off x="1656" y="3492"/>
              <a:ext cx="73" cy="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7865" name="Oval 41"/>
            <p:cNvSpPr>
              <a:spLocks noChangeArrowheads="1"/>
            </p:cNvSpPr>
            <p:nvPr/>
          </p:nvSpPr>
          <p:spPr bwMode="auto">
            <a:xfrm>
              <a:off x="2095" y="2205"/>
              <a:ext cx="74" cy="74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54534" y="2924176"/>
            <a:ext cx="965895" cy="3168650"/>
            <a:chOff x="1754534" y="2924175"/>
            <a:chExt cx="965894" cy="316865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720428" y="2924175"/>
              <a:ext cx="0" cy="1606825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754534" y="4531000"/>
              <a:ext cx="965894" cy="0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754534" y="4531000"/>
              <a:ext cx="0" cy="1561825"/>
            </a:xfrm>
            <a:prstGeom prst="line">
              <a:avLst/>
            </a:prstGeom>
            <a:ln w="57150" cmpd="sng">
              <a:solidFill>
                <a:srgbClr val="FF660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3237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729</Words>
  <Application>Microsoft Macintosh PowerPoint</Application>
  <PresentationFormat>On-screen Show (4:3)</PresentationFormat>
  <Paragraphs>280</Paragraphs>
  <Slides>34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Equation</vt:lpstr>
      <vt:lpstr>COM24111: Machine Learning  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from Data  COMP61011 : Machine Learning</dc:title>
  <dc:creator>Gavin</dc:creator>
  <cp:lastModifiedBy>Gavin</cp:lastModifiedBy>
  <cp:revision>146</cp:revision>
  <cp:lastPrinted>2015-10-12T14:51:42Z</cp:lastPrinted>
  <dcterms:created xsi:type="dcterms:W3CDTF">2012-09-25T16:05:08Z</dcterms:created>
  <dcterms:modified xsi:type="dcterms:W3CDTF">2015-10-12T14:51:55Z</dcterms:modified>
</cp:coreProperties>
</file>